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0"/>
  </p:notesMasterIdLst>
  <p:sldIdLst>
    <p:sldId id="256" r:id="rId2"/>
    <p:sldId id="257" r:id="rId3"/>
    <p:sldId id="422" r:id="rId4"/>
    <p:sldId id="639" r:id="rId5"/>
    <p:sldId id="640" r:id="rId6"/>
    <p:sldId id="641" r:id="rId7"/>
    <p:sldId id="642" r:id="rId8"/>
    <p:sldId id="643" r:id="rId9"/>
    <p:sldId id="644" r:id="rId10"/>
    <p:sldId id="645" r:id="rId11"/>
    <p:sldId id="646" r:id="rId12"/>
    <p:sldId id="647" r:id="rId13"/>
    <p:sldId id="648" r:id="rId14"/>
    <p:sldId id="649" r:id="rId15"/>
    <p:sldId id="650" r:id="rId16"/>
    <p:sldId id="653" r:id="rId17"/>
    <p:sldId id="654" r:id="rId18"/>
    <p:sldId id="656" r:id="rId19"/>
    <p:sldId id="657" r:id="rId20"/>
    <p:sldId id="658" r:id="rId21"/>
    <p:sldId id="659" r:id="rId22"/>
    <p:sldId id="660" r:id="rId23"/>
    <p:sldId id="661" r:id="rId24"/>
    <p:sldId id="662" r:id="rId25"/>
    <p:sldId id="663" r:id="rId26"/>
    <p:sldId id="664" r:id="rId27"/>
    <p:sldId id="665" r:id="rId28"/>
    <p:sldId id="666" r:id="rId29"/>
    <p:sldId id="667" r:id="rId30"/>
    <p:sldId id="668" r:id="rId31"/>
    <p:sldId id="669" r:id="rId32"/>
    <p:sldId id="670" r:id="rId33"/>
    <p:sldId id="651" r:id="rId34"/>
    <p:sldId id="652" r:id="rId35"/>
    <p:sldId id="536" r:id="rId36"/>
    <p:sldId id="671" r:id="rId37"/>
    <p:sldId id="546" r:id="rId38"/>
    <p:sldId id="547" r:id="rId39"/>
    <p:sldId id="548" r:id="rId40"/>
    <p:sldId id="549" r:id="rId41"/>
    <p:sldId id="550" r:id="rId42"/>
    <p:sldId id="551" r:id="rId43"/>
    <p:sldId id="732" r:id="rId44"/>
    <p:sldId id="733" r:id="rId45"/>
    <p:sldId id="552" r:id="rId46"/>
    <p:sldId id="553" r:id="rId47"/>
    <p:sldId id="554" r:id="rId48"/>
    <p:sldId id="555" r:id="rId49"/>
    <p:sldId id="556" r:id="rId50"/>
    <p:sldId id="557" r:id="rId51"/>
    <p:sldId id="558" r:id="rId52"/>
    <p:sldId id="559" r:id="rId53"/>
    <p:sldId id="560" r:id="rId54"/>
    <p:sldId id="561" r:id="rId55"/>
    <p:sldId id="562" r:id="rId56"/>
    <p:sldId id="563" r:id="rId57"/>
    <p:sldId id="564" r:id="rId58"/>
    <p:sldId id="565" r:id="rId59"/>
    <p:sldId id="674" r:id="rId60"/>
    <p:sldId id="672" r:id="rId61"/>
    <p:sldId id="673" r:id="rId62"/>
    <p:sldId id="676" r:id="rId63"/>
    <p:sldId id="675" r:id="rId64"/>
    <p:sldId id="678" r:id="rId65"/>
    <p:sldId id="679" r:id="rId66"/>
    <p:sldId id="677" r:id="rId67"/>
    <p:sldId id="680" r:id="rId68"/>
    <p:sldId id="681" r:id="rId69"/>
    <p:sldId id="682" r:id="rId70"/>
    <p:sldId id="683" r:id="rId71"/>
    <p:sldId id="684" r:id="rId72"/>
    <p:sldId id="685" r:id="rId73"/>
    <p:sldId id="689" r:id="rId74"/>
    <p:sldId id="686" r:id="rId75"/>
    <p:sldId id="690" r:id="rId76"/>
    <p:sldId id="691" r:id="rId77"/>
    <p:sldId id="687" r:id="rId78"/>
    <p:sldId id="688" r:id="rId79"/>
    <p:sldId id="404" r:id="rId80"/>
    <p:sldId id="693" r:id="rId81"/>
    <p:sldId id="704" r:id="rId82"/>
    <p:sldId id="705" r:id="rId83"/>
    <p:sldId id="695" r:id="rId84"/>
    <p:sldId id="696" r:id="rId85"/>
    <p:sldId id="697" r:id="rId86"/>
    <p:sldId id="698" r:id="rId87"/>
    <p:sldId id="699" r:id="rId88"/>
    <p:sldId id="700" r:id="rId89"/>
    <p:sldId id="701" r:id="rId90"/>
    <p:sldId id="702" r:id="rId91"/>
    <p:sldId id="703" r:id="rId92"/>
    <p:sldId id="706" r:id="rId93"/>
    <p:sldId id="692" r:id="rId94"/>
    <p:sldId id="707" r:id="rId95"/>
    <p:sldId id="709" r:id="rId96"/>
    <p:sldId id="710" r:id="rId97"/>
    <p:sldId id="712" r:id="rId98"/>
    <p:sldId id="713" r:id="rId99"/>
    <p:sldId id="711" r:id="rId100"/>
    <p:sldId id="714" r:id="rId101"/>
    <p:sldId id="715" r:id="rId102"/>
    <p:sldId id="716" r:id="rId103"/>
    <p:sldId id="717" r:id="rId104"/>
    <p:sldId id="718" r:id="rId105"/>
    <p:sldId id="719" r:id="rId106"/>
    <p:sldId id="720" r:id="rId107"/>
    <p:sldId id="721" r:id="rId108"/>
    <p:sldId id="722" r:id="rId109"/>
    <p:sldId id="723" r:id="rId110"/>
    <p:sldId id="724" r:id="rId111"/>
    <p:sldId id="725" r:id="rId112"/>
    <p:sldId id="726" r:id="rId113"/>
    <p:sldId id="727" r:id="rId114"/>
    <p:sldId id="728" r:id="rId115"/>
    <p:sldId id="729" r:id="rId116"/>
    <p:sldId id="730" r:id="rId117"/>
    <p:sldId id="731" r:id="rId118"/>
    <p:sldId id="440" r:id="rId119"/>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2189C332-5D43-4A60-A3F4-80866F5E9B56}">
          <p14:sldIdLst>
            <p14:sldId id="256"/>
            <p14:sldId id="257"/>
          </p14:sldIdLst>
        </p14:section>
        <p14:section name="线索二叉树" id="{A689AF67-CCC7-4260-9CAE-A0FE747A75AF}">
          <p14:sldIdLst>
            <p14:sldId id="422"/>
            <p14:sldId id="639"/>
            <p14:sldId id="640"/>
            <p14:sldId id="641"/>
            <p14:sldId id="642"/>
            <p14:sldId id="643"/>
            <p14:sldId id="644"/>
            <p14:sldId id="645"/>
            <p14:sldId id="646"/>
            <p14:sldId id="647"/>
            <p14:sldId id="648"/>
            <p14:sldId id="649"/>
            <p14:sldId id="650"/>
            <p14:sldId id="653"/>
            <p14:sldId id="654"/>
            <p14:sldId id="656"/>
            <p14:sldId id="657"/>
            <p14:sldId id="658"/>
            <p14:sldId id="659"/>
            <p14:sldId id="660"/>
            <p14:sldId id="661"/>
            <p14:sldId id="662"/>
            <p14:sldId id="663"/>
            <p14:sldId id="664"/>
            <p14:sldId id="665"/>
            <p14:sldId id="666"/>
            <p14:sldId id="667"/>
            <p14:sldId id="668"/>
            <p14:sldId id="669"/>
            <p14:sldId id="670"/>
            <p14:sldId id="651"/>
            <p14:sldId id="652"/>
          </p14:sldIdLst>
        </p14:section>
        <p14:section name="树与森林" id="{B0FBEB4E-68D2-4118-B724-45EA05B19BC6}">
          <p14:sldIdLst>
            <p14:sldId id="536"/>
            <p14:sldId id="671"/>
            <p14:sldId id="546"/>
            <p14:sldId id="547"/>
            <p14:sldId id="548"/>
            <p14:sldId id="549"/>
            <p14:sldId id="550"/>
            <p14:sldId id="551"/>
            <p14:sldId id="732"/>
            <p14:sldId id="733"/>
            <p14:sldId id="552"/>
            <p14:sldId id="553"/>
            <p14:sldId id="554"/>
            <p14:sldId id="555"/>
            <p14:sldId id="556"/>
            <p14:sldId id="557"/>
            <p14:sldId id="558"/>
            <p14:sldId id="559"/>
            <p14:sldId id="560"/>
            <p14:sldId id="561"/>
            <p14:sldId id="562"/>
            <p14:sldId id="563"/>
            <p14:sldId id="564"/>
            <p14:sldId id="565"/>
            <p14:sldId id="674"/>
            <p14:sldId id="672"/>
            <p14:sldId id="673"/>
            <p14:sldId id="676"/>
            <p14:sldId id="675"/>
            <p14:sldId id="678"/>
            <p14:sldId id="679"/>
            <p14:sldId id="677"/>
            <p14:sldId id="680"/>
            <p14:sldId id="681"/>
            <p14:sldId id="682"/>
            <p14:sldId id="683"/>
            <p14:sldId id="684"/>
            <p14:sldId id="685"/>
            <p14:sldId id="689"/>
            <p14:sldId id="686"/>
            <p14:sldId id="690"/>
            <p14:sldId id="691"/>
            <p14:sldId id="687"/>
            <p14:sldId id="688"/>
          </p14:sldIdLst>
        </p14:section>
        <p14:section name="哈夫曼树" id="{FA5EF1B7-C0E1-44A3-A6A9-42194FD3229D}">
          <p14:sldIdLst>
            <p14:sldId id="404"/>
            <p14:sldId id="693"/>
            <p14:sldId id="704"/>
            <p14:sldId id="705"/>
            <p14:sldId id="695"/>
            <p14:sldId id="696"/>
            <p14:sldId id="697"/>
            <p14:sldId id="698"/>
            <p14:sldId id="699"/>
            <p14:sldId id="700"/>
            <p14:sldId id="701"/>
            <p14:sldId id="702"/>
            <p14:sldId id="703"/>
            <p14:sldId id="706"/>
            <p14:sldId id="692"/>
          </p14:sldIdLst>
        </p14:section>
        <p14:section name="并查集" id="{A22ECFA9-CBCE-4ABE-B9EB-FC811E95C9A5}">
          <p14:sldIdLst>
            <p14:sldId id="707"/>
            <p14:sldId id="709"/>
            <p14:sldId id="710"/>
            <p14:sldId id="712"/>
            <p14:sldId id="713"/>
            <p14:sldId id="711"/>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4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80719" autoAdjust="0"/>
  </p:normalViewPr>
  <p:slideViewPr>
    <p:cSldViewPr showGuides="1">
      <p:cViewPr varScale="1">
        <p:scale>
          <a:sx n="63" d="100"/>
          <a:sy n="63" d="100"/>
        </p:scale>
        <p:origin x="405" y="51"/>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25" d="100"/>
        <a:sy n="25" d="100"/>
      </p:scale>
      <p:origin x="0" y="-6200"/>
    </p:cViewPr>
  </p:sorterViewPr>
  <p:notesViewPr>
    <p:cSldViewPr>
      <p:cViewPr varScale="1">
        <p:scale>
          <a:sx n="78" d="100"/>
          <a:sy n="78" d="100"/>
        </p:scale>
        <p:origin x="3440" y="56"/>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200" smtClean="0">
                <a:latin typeface="Tahoma" panose="020B0604030504040204"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smtClean="0">
                <a:latin typeface="Tahoma" panose="020B0604030504040204"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1" sz="1200" smtClean="0">
                <a:latin typeface="Tahoma" panose="020B0604030504040204"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smtClean="0">
                <a:latin typeface="Tahoma" panose="020B0604030504040204" pitchFamily="34" charset="0"/>
              </a:defRPr>
            </a:lvl1pPr>
          </a:lstStyle>
          <a:p>
            <a:pPr>
              <a:defRPr/>
            </a:pPr>
            <a:fld id="{44192EF7-8FAB-4DBB-ABF4-5586931266FD}"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A8806F-00E4-4B0F-8129-1EF3D61F8955}" type="slidenum">
              <a:rPr lang="en-US" altLang="zh-CN">
                <a:latin typeface="Tahoma" panose="020B0604030504040204" pitchFamily="34" charset="0"/>
              </a:rPr>
              <a:t>1</a:t>
            </a:fld>
            <a:endParaRPr lang="en-US" altLang="zh-CN">
              <a:latin typeface="Tahoma" panose="020B0604030504040204"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p:spPr>
      </p:sp>
      <p:sp>
        <p:nvSpPr>
          <p:cNvPr id="2765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43</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森林的先根遍历和后根遍历对应于其转换后二叉树的前序和中序遍历</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68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76</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498967D-21B8-4850-8334-3321E3CDF139}" type="slidenum">
              <a:rPr lang="en-US" altLang="zh-CN"/>
              <a:t>77</a:t>
            </a:fld>
            <a:endParaRPr lang="en-US" altLang="zh-CN"/>
          </a:p>
        </p:txBody>
      </p:sp>
      <p:sp>
        <p:nvSpPr>
          <p:cNvPr id="219138" name="Rectangle 2"/>
          <p:cNvSpPr>
            <a:spLocks noGrp="1" noRot="1" noChangeAspect="1" noChangeArrowheads="1" noTextEdit="1"/>
          </p:cNvSpPr>
          <p:nvPr>
            <p:ph type="sldImg"/>
          </p:nvPr>
        </p:nvSpPr>
        <p:spPr/>
      </p:sp>
      <p:sp>
        <p:nvSpPr>
          <p:cNvPr id="2191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集合元素的编号从 </a:t>
            </a:r>
            <a:r>
              <a:rPr lang="en-US" altLang="zh-CN" dirty="0"/>
              <a:t>0 </a:t>
            </a:r>
            <a:r>
              <a:rPr lang="zh-CN" altLang="en-US" dirty="0"/>
              <a:t>到 </a:t>
            </a:r>
            <a:r>
              <a:rPr lang="en-US" altLang="zh-CN" dirty="0"/>
              <a:t>n-1 </a:t>
            </a:r>
            <a:r>
              <a:rPr lang="zh-CN" altLang="en-US" dirty="0"/>
              <a:t>，其中 </a:t>
            </a:r>
            <a:r>
              <a:rPr lang="en-US" altLang="zh-CN" dirty="0"/>
              <a:t>n </a:t>
            </a:r>
            <a:r>
              <a:rPr lang="zh-CN" altLang="en-US" dirty="0"/>
              <a:t>是最大元素个数</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101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12192000" cy="6858000"/>
            <a:chOff x="0" y="0"/>
            <a:chExt cx="5760" cy="4320"/>
          </a:xfrm>
        </p:grpSpPr>
        <p:grpSp>
          <p:nvGrpSpPr>
            <p:cNvPr id="5" name="Group 3"/>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a:prstGeom prst="rect">
            <a:avLst/>
          </a:prstGeo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a:xfrm>
            <a:off x="8737600" y="6248400"/>
            <a:ext cx="2540000" cy="457200"/>
          </a:xfrm>
          <a:prstGeom prst="rect">
            <a:avLst/>
          </a:prstGeom>
        </p:spPr>
        <p:txBody>
          <a:bodyPr/>
          <a:lstStyle>
            <a:lvl1pPr>
              <a:defRPr smtClean="0"/>
            </a:lvl1pPr>
          </a:lstStyle>
          <a:p>
            <a:pPr>
              <a:defRPr/>
            </a:pPr>
            <a:fld id="{32E8257D-4324-4B54-84F1-9DF7643E6C79}"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A43954A3-4CD6-4380-9755-D58C5B82349D}"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CE851B09-66EC-45E5-AE1C-5A8D55818511}"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7814"/>
            <a:ext cx="109728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3638"/>
            <a:ext cx="28448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0" y="6243638"/>
            <a:ext cx="2844800" cy="457200"/>
          </a:xfrm>
        </p:spPr>
        <p:txBody>
          <a:bodyPr/>
          <a:lstStyle>
            <a:lvl1pPr>
              <a:defRPr/>
            </a:lvl1pPr>
          </a:lstStyle>
          <a:p>
            <a:fld id="{FD4D2A49-64C1-4AF0-AAAC-E858F461CC11}"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BC8E908A-4C76-459A-A336-37A616541AF1}"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B51F5805-154D-4E02-8BA6-8EF81656EB53}"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3F4D377F-8464-43C9-A800-6DC803F35E61}"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1BEB7E49-A5DE-4565-B108-DFEFBDF55E01}"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D759E671-B5A5-44DF-9119-2707DFA0BA48}"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0"/>
            <a:ext cx="12192000" cy="6858000"/>
            <a:chOff x="0" y="0"/>
            <a:chExt cx="5760" cy="4320"/>
          </a:xfrm>
        </p:grpSpPr>
        <p:grpSp>
          <p:nvGrpSpPr>
            <p:cNvPr id="1032" name="Group 3"/>
            <p:cNvGrpSpPr/>
            <p:nvPr/>
          </p:nvGrpSpPr>
          <p:grpSpPr bwMode="auto">
            <a:xfrm>
              <a:off x="0" y="0"/>
              <a:ext cx="5760" cy="4320"/>
              <a:chOff x="0" y="0"/>
              <a:chExt cx="5760" cy="4320"/>
            </a:xfrm>
          </p:grpSpPr>
          <p:grpSp>
            <p:nvGrpSpPr>
              <p:cNvPr id="1039" name="Group 4"/>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400" smtClean="0">
                <a:latin typeface="+mn-lt"/>
              </a:defRPr>
            </a:lvl1pPr>
          </a:lstStyle>
          <a:p>
            <a:pPr>
              <a:defRPr/>
            </a:pPr>
            <a:endParaRPr lang="zh-CN" altLang="zh-CN"/>
          </a:p>
        </p:txBody>
      </p:sp>
      <p:sp>
        <p:nvSpPr>
          <p:cNvPr id="68" name="页脚占位符 3"/>
          <p:cNvSpPr txBox="1"/>
          <p:nvPr userDrawn="1"/>
        </p:nvSpPr>
        <p:spPr bwMode="auto">
          <a:xfrm>
            <a:off x="4461835" y="6240257"/>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400" kern="1200" dirty="0" smtClean="0">
                <a:solidFill>
                  <a:schemeClr val="tx1"/>
                </a:solidFill>
                <a:latin typeface="+mn-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zh-CN" altLang="en-US" sz="1400" dirty="0"/>
              <a:t>复旦大学软件学院</a:t>
            </a:r>
            <a:r>
              <a:rPr lang="en-US" altLang="zh-CN" sz="1400" dirty="0"/>
              <a:t>2025</a:t>
            </a:r>
            <a:r>
              <a:rPr lang="zh-CN" altLang="en-US" sz="1400" dirty="0"/>
              <a:t>秋 </a:t>
            </a:r>
            <a:r>
              <a:rPr lang="en-US" altLang="zh-CN" sz="1400" dirty="0"/>
              <a:t>Data Structure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kumimoji="1"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kumimoji="1"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kumimoji="1"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kumimoji="1"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anose="05000000000000000000"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anose="05000000000000000000"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anose="05000000000000000000"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1.w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Data Structure</a:t>
            </a:r>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a:p>
          <a:p>
            <a:pPr eaLnBrk="1" hangingPunct="1"/>
            <a:r>
              <a:rPr lang="zh-CN" altLang="en-US" sz="3600" dirty="0">
                <a:ea typeface="华文行楷" panose="02010800040101010101" pitchFamily="2" charset="-122"/>
              </a:rPr>
              <a:t>复旦大学软件学院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中序线索二叉树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70540" y="1484784"/>
            <a:ext cx="10657320" cy="495523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a:t>
            </a:r>
          </a:p>
        </p:txBody>
      </p:sp>
      <p:sp>
        <p:nvSpPr>
          <p:cNvPr id="3" name="内容占位符 2"/>
          <p:cNvSpPr>
            <a:spLocks noGrp="1"/>
          </p:cNvSpPr>
          <p:nvPr>
            <p:ph idx="1"/>
          </p:nvPr>
        </p:nvSpPr>
        <p:spPr/>
        <p:txBody>
          <a:bodyPr/>
          <a:lstStyle/>
          <a:p>
            <a:r>
              <a:rPr lang="zh-CN" altLang="en-US" dirty="0"/>
              <a:t>支持</a:t>
            </a:r>
            <a:r>
              <a:rPr lang="en-US" altLang="zh-CN" dirty="0"/>
              <a:t>3</a:t>
            </a:r>
            <a:r>
              <a:rPr lang="zh-CN" altLang="en-US" dirty="0"/>
              <a:t>种操作</a:t>
            </a:r>
            <a:endParaRPr lang="en-US" altLang="zh-CN" dirty="0"/>
          </a:p>
          <a:p>
            <a:pPr lvl="1"/>
            <a:r>
              <a:rPr lang="en-US" altLang="zh-CN" dirty="0"/>
              <a:t>Union (Root1, Root2)  //</a:t>
            </a:r>
            <a:r>
              <a:rPr lang="zh-CN" altLang="en-US" dirty="0"/>
              <a:t>并操作</a:t>
            </a:r>
          </a:p>
          <a:p>
            <a:pPr lvl="2"/>
            <a:r>
              <a:rPr lang="zh-CN" altLang="en-US" dirty="0"/>
              <a:t>把子集合</a:t>
            </a:r>
            <a:r>
              <a:rPr lang="en-US" altLang="zh-CN" dirty="0"/>
              <a:t>Root2</a:t>
            </a:r>
            <a:r>
              <a:rPr lang="zh-CN" altLang="en-US" dirty="0"/>
              <a:t>并入集合</a:t>
            </a:r>
            <a:r>
              <a:rPr lang="en-US" altLang="zh-CN" dirty="0"/>
              <a:t>Root1</a:t>
            </a:r>
            <a:r>
              <a:rPr lang="zh-CN" altLang="en-US" dirty="0"/>
              <a:t>中，要求</a:t>
            </a:r>
            <a:r>
              <a:rPr lang="en-US" altLang="zh-CN" dirty="0"/>
              <a:t>Root1</a:t>
            </a:r>
            <a:r>
              <a:rPr lang="zh-CN" altLang="en-US" dirty="0"/>
              <a:t>与</a:t>
            </a:r>
            <a:r>
              <a:rPr lang="en-US" altLang="zh-CN" dirty="0"/>
              <a:t>Root2</a:t>
            </a:r>
            <a:r>
              <a:rPr lang="zh-CN" altLang="en-US" dirty="0"/>
              <a:t>互不相交，否则不合并</a:t>
            </a:r>
          </a:p>
          <a:p>
            <a:pPr lvl="1"/>
            <a:r>
              <a:rPr lang="en-US" altLang="zh-CN" dirty="0"/>
              <a:t>Find (x)  //</a:t>
            </a:r>
            <a:r>
              <a:rPr lang="zh-CN" altLang="en-US" dirty="0"/>
              <a:t>搜索操作</a:t>
            </a:r>
          </a:p>
          <a:p>
            <a:pPr lvl="2"/>
            <a:r>
              <a:rPr lang="zh-CN" altLang="en-US" dirty="0"/>
              <a:t>搜索单元素</a:t>
            </a:r>
            <a:r>
              <a:rPr lang="en-US" altLang="zh-CN" dirty="0"/>
              <a:t>x</a:t>
            </a:r>
            <a:r>
              <a:rPr lang="zh-CN" altLang="en-US" dirty="0"/>
              <a:t>所在的集合，并返回该集合名字</a:t>
            </a:r>
          </a:p>
          <a:p>
            <a:pPr lvl="1"/>
            <a:r>
              <a:rPr lang="en-US" altLang="zh-CN" dirty="0" err="1"/>
              <a:t>UFSets</a:t>
            </a:r>
            <a:r>
              <a:rPr lang="en-US" altLang="zh-CN" dirty="0"/>
              <a:t> (s)  //</a:t>
            </a:r>
            <a:r>
              <a:rPr lang="zh-CN" altLang="en-US" dirty="0"/>
              <a:t>构造函数</a:t>
            </a:r>
          </a:p>
          <a:p>
            <a:pPr lvl="2"/>
            <a:r>
              <a:rPr lang="zh-CN" altLang="en-US" dirty="0"/>
              <a:t>将并查集中的</a:t>
            </a:r>
            <a:r>
              <a:rPr lang="en-US" altLang="zh-CN" dirty="0"/>
              <a:t>s</a:t>
            </a:r>
            <a:r>
              <a:rPr lang="zh-CN" altLang="en-US" dirty="0"/>
              <a:t>个元素初始化为</a:t>
            </a:r>
            <a:r>
              <a:rPr lang="en-US" altLang="zh-CN" dirty="0"/>
              <a:t>s</a:t>
            </a:r>
            <a:r>
              <a:rPr lang="zh-CN" altLang="en-US" dirty="0"/>
              <a:t>个只有一个单元素的子集合</a:t>
            </a:r>
            <a:endParaRPr lang="en-US" altLang="zh-CN" dirty="0"/>
          </a:p>
          <a:p>
            <a:pPr lvl="2"/>
            <a:r>
              <a:rPr lang="zh-CN" altLang="en-US" dirty="0"/>
              <a:t>一般会将根结点的 </a:t>
            </a:r>
            <a:r>
              <a:rPr lang="en-US" altLang="zh-CN" dirty="0"/>
              <a:t>parent </a:t>
            </a:r>
            <a:r>
              <a:rPr lang="zh-CN" altLang="en-US" dirty="0"/>
              <a:t>值置为</a:t>
            </a:r>
            <a:r>
              <a:rPr lang="en-US" altLang="zh-CN" dirty="0"/>
              <a:t>-1</a:t>
            </a:r>
          </a:p>
          <a:p>
            <a:endParaRPr lang="zh-CN" alt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a:t>
            </a:r>
          </a:p>
        </p:txBody>
      </p:sp>
      <p:sp>
        <p:nvSpPr>
          <p:cNvPr id="3" name="内容占位符 2"/>
          <p:cNvSpPr>
            <a:spLocks noGrp="1"/>
          </p:cNvSpPr>
          <p:nvPr>
            <p:ph idx="1"/>
          </p:nvPr>
        </p:nvSpPr>
        <p:spPr/>
        <p:txBody>
          <a:bodyPr/>
          <a:lstStyle/>
          <a:p>
            <a:r>
              <a:rPr lang="zh-CN" altLang="en-US" dirty="0"/>
              <a:t>一般用树来表示元素及所属子集关系</a:t>
            </a:r>
            <a:endParaRPr lang="en-US" altLang="zh-CN" dirty="0"/>
          </a:p>
          <a:p>
            <a:pPr lvl="1"/>
            <a:r>
              <a:rPr lang="zh-CN" altLang="en-US" dirty="0"/>
              <a:t>采用树的</a:t>
            </a:r>
            <a:r>
              <a:rPr lang="zh-CN" altLang="en-US" b="1" dirty="0">
                <a:solidFill>
                  <a:srgbClr val="FF0000"/>
                </a:solidFill>
              </a:rPr>
              <a:t>双亲表示法</a:t>
            </a:r>
            <a:r>
              <a:rPr lang="zh-CN" altLang="en-US" dirty="0"/>
              <a:t>作为集合存储表示，每个集合用一棵树表示</a:t>
            </a:r>
            <a:endParaRPr lang="en-US" altLang="zh-CN" dirty="0"/>
          </a:p>
          <a:p>
            <a:pPr lvl="1"/>
            <a:r>
              <a:rPr lang="zh-CN" altLang="en-US" dirty="0"/>
              <a:t>在双亲表示中，第</a:t>
            </a:r>
            <a:r>
              <a:rPr lang="en-US" altLang="zh-CN" dirty="0" err="1"/>
              <a:t>i</a:t>
            </a:r>
            <a:r>
              <a:rPr lang="zh-CN" altLang="en-US" dirty="0"/>
              <a:t>个数组元素代表包含集合元素</a:t>
            </a:r>
            <a:r>
              <a:rPr lang="en-US" altLang="zh-CN" dirty="0" err="1"/>
              <a:t>i</a:t>
            </a:r>
            <a:r>
              <a:rPr lang="zh-CN" altLang="en-US" dirty="0"/>
              <a:t>的树结点；根结点的双亲为</a:t>
            </a:r>
            <a:r>
              <a:rPr lang="en-US" altLang="zh-CN" dirty="0"/>
              <a:t>-1</a:t>
            </a:r>
            <a:r>
              <a:rPr lang="zh-CN" altLang="en-US" dirty="0"/>
              <a:t>，表示集合中的元素个数</a:t>
            </a:r>
            <a:endParaRPr lang="en-US" altLang="zh-CN" dirty="0"/>
          </a:p>
          <a:p>
            <a:pPr lvl="1"/>
            <a:r>
              <a:rPr lang="zh-CN" altLang="en-US" dirty="0"/>
              <a:t>在同一棵树上所有结点所代表的集合元素在同一个子集合中</a:t>
            </a:r>
            <a:endParaRPr lang="en-US" altLang="zh-CN" dirty="0"/>
          </a:p>
          <a:p>
            <a:pPr lvl="1"/>
            <a:r>
              <a:rPr lang="zh-CN" altLang="en-US" dirty="0"/>
              <a:t>需要有两个映射：</a:t>
            </a:r>
          </a:p>
          <a:p>
            <a:pPr lvl="2"/>
            <a:r>
              <a:rPr lang="zh-CN" altLang="en-US" dirty="0"/>
              <a:t> 集合元素到存放该元素名的树结点间的对应</a:t>
            </a:r>
          </a:p>
          <a:p>
            <a:pPr lvl="2"/>
            <a:r>
              <a:rPr lang="zh-CN" altLang="en-US" dirty="0"/>
              <a:t> 集合名到表示该集合的树的根结点间的对应</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并查集实例</a:t>
            </a:r>
          </a:p>
        </p:txBody>
      </p:sp>
      <p:sp>
        <p:nvSpPr>
          <p:cNvPr id="3" name="内容占位符 2"/>
          <p:cNvSpPr>
            <a:spLocks noGrp="1"/>
          </p:cNvSpPr>
          <p:nvPr>
            <p:ph idx="1"/>
          </p:nvPr>
        </p:nvSpPr>
        <p:spPr/>
        <p:txBody>
          <a:bodyPr/>
          <a:lstStyle/>
          <a:p>
            <a:r>
              <a:rPr lang="zh-CN" altLang="en-US" dirty="0"/>
              <a:t>假设全集合</a:t>
            </a:r>
            <a:r>
              <a:rPr lang="en-US" altLang="zh-CN" dirty="0"/>
              <a:t>S={0,1,2,3,4,5,6,7,8,9}</a:t>
            </a:r>
            <a:r>
              <a:rPr lang="zh-CN" altLang="en-US" dirty="0"/>
              <a:t>，初始化后为</a:t>
            </a:r>
            <a:endParaRPr lang="en-US" altLang="zh-CN" dirty="0"/>
          </a:p>
          <a:p>
            <a:endParaRPr lang="en-US" altLang="zh-CN" dirty="0"/>
          </a:p>
          <a:p>
            <a:endParaRPr lang="en-US" altLang="zh-CN"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1018853" y="3284984"/>
            <a:ext cx="9951094" cy="1618128"/>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并查集实例</a:t>
            </a:r>
          </a:p>
        </p:txBody>
      </p:sp>
      <p:sp>
        <p:nvSpPr>
          <p:cNvPr id="3" name="内容占位符 2"/>
          <p:cNvSpPr>
            <a:spLocks noGrp="1"/>
          </p:cNvSpPr>
          <p:nvPr>
            <p:ph idx="1"/>
          </p:nvPr>
        </p:nvSpPr>
        <p:spPr/>
        <p:txBody>
          <a:bodyPr/>
          <a:lstStyle/>
          <a:p>
            <a:r>
              <a:rPr lang="zh-CN" altLang="en-US" dirty="0"/>
              <a:t>经过一段时间合并后，设 </a:t>
            </a:r>
            <a:r>
              <a:rPr lang="en-US" altLang="zh-CN" dirty="0"/>
              <a:t>S1= {0, 6, 7, 8 }, S2= { 1, 4, 9 }, S3= { 2, 3, 5 }</a:t>
            </a:r>
          </a:p>
          <a:p>
            <a:pPr lvl="1"/>
            <a:r>
              <a:rPr lang="zh-CN" altLang="en-US" dirty="0"/>
              <a:t>为简化讨论，</a:t>
            </a:r>
            <a:r>
              <a:rPr lang="zh-CN" altLang="en-US" dirty="0">
                <a:solidFill>
                  <a:srgbClr val="FF0000"/>
                </a:solidFill>
              </a:rPr>
              <a:t>忽略实际的集合名，仅用表示集合的树的根来标识集合</a:t>
            </a:r>
            <a:endParaRPr lang="en-US" altLang="zh-CN" dirty="0">
              <a:solidFill>
                <a:srgbClr val="FF0000"/>
              </a:solidFill>
            </a:endParaRPr>
          </a:p>
          <a:p>
            <a:endParaRPr lang="zh-CN" altLang="en-US" dirty="0"/>
          </a:p>
          <a:p>
            <a:endParaRPr lang="zh-CN" altLang="en-US"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1598538" y="3289910"/>
            <a:ext cx="8791723" cy="318709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并查集实例</a:t>
            </a:r>
          </a:p>
        </p:txBody>
      </p:sp>
      <p:pic>
        <p:nvPicPr>
          <p:cNvPr id="4" name="内容占位符 3"/>
          <p:cNvPicPr>
            <a:picLocks noGrp="1" noChangeAspect="1"/>
          </p:cNvPicPr>
          <p:nvPr>
            <p:ph idx="1"/>
          </p:nvPr>
        </p:nvPicPr>
        <p:blipFill>
          <a:blip r:embed="rId2"/>
          <a:stretch>
            <a:fillRect/>
          </a:stretch>
        </p:blipFill>
        <p:spPr>
          <a:xfrm>
            <a:off x="2466008" y="1628800"/>
            <a:ext cx="7056784" cy="4956111"/>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并查集实例</a:t>
            </a:r>
          </a:p>
        </p:txBody>
      </p:sp>
      <p:sp>
        <p:nvSpPr>
          <p:cNvPr id="3" name="内容占位符 2"/>
          <p:cNvSpPr>
            <a:spLocks noGrp="1"/>
          </p:cNvSpPr>
          <p:nvPr>
            <p:ph idx="1"/>
          </p:nvPr>
        </p:nvSpPr>
        <p:spPr/>
        <p:txBody>
          <a:bodyPr/>
          <a:lstStyle/>
          <a:p>
            <a:r>
              <a:rPr lang="en-US" altLang="zh-CN" dirty="0"/>
              <a:t>S1    S2</a:t>
            </a:r>
            <a:r>
              <a:rPr lang="zh-CN" altLang="en-US" dirty="0"/>
              <a:t>的可能的表示方法</a:t>
            </a:r>
          </a:p>
          <a:p>
            <a:endParaRPr lang="zh-CN" altLang="en-US" dirty="0"/>
          </a:p>
        </p:txBody>
      </p:sp>
      <p:pic>
        <p:nvPicPr>
          <p:cNvPr id="4" name="图片 3"/>
          <p:cNvPicPr>
            <a:picLocks noChangeAspect="1"/>
          </p:cNvPicPr>
          <p:nvPr/>
        </p:nvPicPr>
        <p:blipFill>
          <a:blip r:embed="rId2"/>
          <a:stretch>
            <a:fillRect/>
          </a:stretch>
        </p:blipFill>
        <p:spPr>
          <a:xfrm>
            <a:off x="1847528" y="1844824"/>
            <a:ext cx="648072" cy="687349"/>
          </a:xfrm>
          <a:prstGeom prst="rect">
            <a:avLst/>
          </a:prstGeom>
        </p:spPr>
      </p:pic>
      <p:pic>
        <p:nvPicPr>
          <p:cNvPr id="5" name="图片 4"/>
          <p:cNvPicPr>
            <a:picLocks noChangeAspect="1"/>
          </p:cNvPicPr>
          <p:nvPr/>
        </p:nvPicPr>
        <p:blipFill>
          <a:blip r:embed="rId3"/>
          <a:stretch>
            <a:fillRect/>
          </a:stretch>
        </p:blipFill>
        <p:spPr>
          <a:xfrm>
            <a:off x="3033761" y="2518131"/>
            <a:ext cx="6530878" cy="4015244"/>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并查集的操作和改进</a:t>
            </a:r>
          </a:p>
        </p:txBody>
      </p:sp>
      <p:sp>
        <p:nvSpPr>
          <p:cNvPr id="3" name="内容占位符 2"/>
          <p:cNvSpPr>
            <a:spLocks noGrp="1"/>
          </p:cNvSpPr>
          <p:nvPr>
            <p:ph idx="1"/>
          </p:nvPr>
        </p:nvSpPr>
        <p:spPr/>
        <p:txBody>
          <a:bodyPr/>
          <a:lstStyle/>
          <a:p>
            <a:r>
              <a:rPr lang="en-US" altLang="zh-CN" dirty="0"/>
              <a:t>Find</a:t>
            </a:r>
            <a:r>
              <a:rPr lang="zh-CN" altLang="en-US" dirty="0"/>
              <a:t>和</a:t>
            </a:r>
            <a:r>
              <a:rPr lang="en-US" altLang="zh-CN" dirty="0"/>
              <a:t>Union</a:t>
            </a:r>
            <a:r>
              <a:rPr lang="zh-CN" altLang="en-US" dirty="0"/>
              <a:t>操作性能不好。假设最初 </a:t>
            </a:r>
            <a:r>
              <a:rPr lang="en-US" altLang="zh-CN" dirty="0"/>
              <a:t>n </a:t>
            </a:r>
            <a:r>
              <a:rPr lang="zh-CN" altLang="en-US" dirty="0"/>
              <a:t>个元素构成 </a:t>
            </a:r>
            <a:r>
              <a:rPr lang="en-US" altLang="zh-CN" dirty="0"/>
              <a:t>n </a:t>
            </a:r>
            <a:r>
              <a:rPr lang="zh-CN" altLang="en-US" dirty="0"/>
              <a:t>棵树组成的森林，</a:t>
            </a:r>
            <a:r>
              <a:rPr lang="en-US" altLang="zh-CN" dirty="0"/>
              <a:t>parent[</a:t>
            </a:r>
            <a:r>
              <a:rPr lang="en-US" altLang="zh-CN" dirty="0" err="1"/>
              <a:t>i</a:t>
            </a:r>
            <a:r>
              <a:rPr lang="en-US" altLang="zh-CN" dirty="0"/>
              <a:t>] = -1</a:t>
            </a:r>
            <a:r>
              <a:rPr lang="zh-CN" altLang="en-US" dirty="0"/>
              <a:t>。做处理</a:t>
            </a:r>
            <a:r>
              <a:rPr lang="en-US" altLang="zh-CN" dirty="0"/>
              <a:t>Union(n-2, n-1), …, Union(1, 2), Union(0, 1)</a:t>
            </a:r>
            <a:r>
              <a:rPr lang="zh-CN" altLang="en-US" dirty="0"/>
              <a:t>后，将产生退化的树</a:t>
            </a:r>
            <a:endParaRPr lang="en-US" altLang="zh-CN" dirty="0"/>
          </a:p>
          <a:p>
            <a:pPr lvl="1"/>
            <a:r>
              <a:rPr lang="zh-CN" altLang="en-US" dirty="0"/>
              <a:t>执行一次</a:t>
            </a:r>
            <a:r>
              <a:rPr lang="en-US" altLang="zh-CN" dirty="0"/>
              <a:t>Union</a:t>
            </a:r>
            <a:r>
              <a:rPr lang="zh-CN" altLang="en-US" dirty="0"/>
              <a:t>操作所需时间是 </a:t>
            </a:r>
            <a:r>
              <a:rPr lang="en-US" altLang="zh-CN" dirty="0"/>
              <a:t>O(1)</a:t>
            </a:r>
            <a:r>
              <a:rPr lang="zh-CN" altLang="en-US" dirty="0"/>
              <a:t>，</a:t>
            </a:r>
            <a:r>
              <a:rPr lang="en-US" altLang="zh-CN" dirty="0"/>
              <a:t>n-1</a:t>
            </a:r>
            <a:r>
              <a:rPr lang="zh-CN" altLang="en-US" dirty="0"/>
              <a:t>次</a:t>
            </a:r>
            <a:r>
              <a:rPr lang="en-US" altLang="zh-CN" dirty="0"/>
              <a:t>Union</a:t>
            </a:r>
            <a:r>
              <a:rPr lang="zh-CN" altLang="en-US" dirty="0"/>
              <a:t>操作所需时间是</a:t>
            </a:r>
            <a:r>
              <a:rPr lang="en-US" altLang="zh-CN" dirty="0"/>
              <a:t>O(n)</a:t>
            </a:r>
            <a:endParaRPr lang="zh-CN" altLang="en-US" dirty="0"/>
          </a:p>
          <a:p>
            <a:pPr lvl="1"/>
            <a:r>
              <a:rPr lang="zh-CN" altLang="en-US" dirty="0"/>
              <a:t> 若再执行</a:t>
            </a:r>
            <a:r>
              <a:rPr lang="en-US" altLang="zh-CN" dirty="0"/>
              <a:t>Find(0), Find(1), …, Find(n-1), </a:t>
            </a:r>
            <a:r>
              <a:rPr lang="zh-CN" altLang="en-US" dirty="0"/>
              <a:t>若被搜索的元素为 </a:t>
            </a:r>
            <a:r>
              <a:rPr lang="en-US" altLang="zh-CN" dirty="0" err="1"/>
              <a:t>i</a:t>
            </a:r>
            <a:r>
              <a:rPr lang="zh-CN" altLang="en-US" dirty="0"/>
              <a:t>，完成 </a:t>
            </a:r>
            <a:r>
              <a:rPr lang="en-US" altLang="zh-CN" dirty="0"/>
              <a:t>Find(</a:t>
            </a:r>
            <a:r>
              <a:rPr lang="en-US" altLang="zh-CN" dirty="0" err="1"/>
              <a:t>i</a:t>
            </a:r>
            <a:r>
              <a:rPr lang="en-US" altLang="zh-CN" dirty="0"/>
              <a:t>) </a:t>
            </a:r>
            <a:r>
              <a:rPr lang="zh-CN" altLang="en-US" dirty="0"/>
              <a:t>操作需要时间为</a:t>
            </a:r>
            <a:r>
              <a:rPr lang="en-US" altLang="zh-CN" dirty="0"/>
              <a:t>O(</a:t>
            </a:r>
            <a:r>
              <a:rPr lang="en-US" altLang="zh-CN" dirty="0" err="1"/>
              <a:t>i</a:t>
            </a:r>
            <a:r>
              <a:rPr lang="en-US" altLang="zh-CN" dirty="0"/>
              <a:t>)</a:t>
            </a:r>
            <a:r>
              <a:rPr lang="zh-CN" altLang="en-US" dirty="0"/>
              <a:t>，完成 </a:t>
            </a:r>
            <a:r>
              <a:rPr lang="en-US" altLang="zh-CN" dirty="0"/>
              <a:t>n </a:t>
            </a:r>
            <a:r>
              <a:rPr lang="zh-CN" altLang="en-US" dirty="0"/>
              <a:t>次搜索需要的总时间将达到</a:t>
            </a:r>
          </a:p>
          <a:p>
            <a:pPr lvl="1"/>
            <a:endParaRPr lang="zh-CN" altLang="en-US" dirty="0"/>
          </a:p>
        </p:txBody>
      </p:sp>
      <p:graphicFrame>
        <p:nvGraphicFramePr>
          <p:cNvPr id="4" name="Object 5"/>
          <p:cNvGraphicFramePr>
            <a:graphicFrameLocks noChangeAspect="1"/>
          </p:cNvGraphicFramePr>
          <p:nvPr/>
        </p:nvGraphicFramePr>
        <p:xfrm>
          <a:off x="1991544" y="4581128"/>
          <a:ext cx="2890837" cy="1198563"/>
        </p:xfrm>
        <a:graphic>
          <a:graphicData uri="http://schemas.openxmlformats.org/presentationml/2006/ole">
            <mc:AlternateContent xmlns:mc="http://schemas.openxmlformats.org/markup-compatibility/2006">
              <mc:Choice xmlns:v="urn:schemas-microsoft-com:vml" Requires="v">
                <p:oleObj spid="_x0000_s1054" name="公式" r:id="rId3" imgW="1040765" imgH="431800" progId="Equation.3">
                  <p:embed/>
                </p:oleObj>
              </mc:Choice>
              <mc:Fallback>
                <p:oleObj name="公式" r:id="rId3" imgW="1040765" imgH="431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544" y="4581128"/>
                        <a:ext cx="2890837" cy="119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并查集的操作和改进</a:t>
            </a:r>
          </a:p>
        </p:txBody>
      </p:sp>
      <p:sp>
        <p:nvSpPr>
          <p:cNvPr id="3" name="内容占位符 2"/>
          <p:cNvSpPr>
            <a:spLocks noGrp="1"/>
          </p:cNvSpPr>
          <p:nvPr>
            <p:ph idx="1"/>
          </p:nvPr>
        </p:nvSpPr>
        <p:spPr/>
        <p:txBody>
          <a:bodyPr/>
          <a:lstStyle/>
          <a:p>
            <a:r>
              <a:rPr lang="zh-CN" altLang="en-US" sz="3200" dirty="0"/>
              <a:t>改进的方法</a:t>
            </a:r>
          </a:p>
          <a:p>
            <a:pPr lvl="1"/>
            <a:r>
              <a:rPr lang="zh-CN" altLang="en-US" sz="2800" dirty="0"/>
              <a:t>按树的结点个数合并</a:t>
            </a:r>
          </a:p>
          <a:p>
            <a:pPr lvl="1"/>
            <a:r>
              <a:rPr lang="zh-CN" altLang="en-US" sz="2800" dirty="0"/>
              <a:t>按树的高度合并</a:t>
            </a:r>
          </a:p>
          <a:p>
            <a:pPr lvl="1"/>
            <a:r>
              <a:rPr lang="zh-CN" altLang="en-US" sz="2800" dirty="0"/>
              <a:t>压缩元素的路径长度</a:t>
            </a:r>
          </a:p>
          <a:p>
            <a:endParaRPr lang="zh-CN" altLang="en-US" sz="32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按树的结点个数合并</a:t>
            </a:r>
          </a:p>
        </p:txBody>
      </p:sp>
      <p:sp>
        <p:nvSpPr>
          <p:cNvPr id="3" name="内容占位符 2"/>
          <p:cNvSpPr>
            <a:spLocks noGrp="1"/>
          </p:cNvSpPr>
          <p:nvPr>
            <p:ph idx="1"/>
          </p:nvPr>
        </p:nvSpPr>
        <p:spPr/>
        <p:txBody>
          <a:bodyPr/>
          <a:lstStyle/>
          <a:p>
            <a:r>
              <a:rPr lang="zh-CN" altLang="en-US" dirty="0"/>
              <a:t>结点个数多的树的根结点作根，所谓</a:t>
            </a:r>
            <a:r>
              <a:rPr lang="en-US" altLang="zh-CN" dirty="0"/>
              <a:t>Union</a:t>
            </a:r>
            <a:r>
              <a:rPr lang="zh-CN" altLang="en-US" dirty="0"/>
              <a:t>的加权规则</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2495600" y="2577465"/>
            <a:ext cx="7298692" cy="3795554"/>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按树的结点个数合并</a:t>
            </a:r>
          </a:p>
        </p:txBody>
      </p:sp>
      <p:pic>
        <p:nvPicPr>
          <p:cNvPr id="4" name="Picture 4"/>
          <p:cNvPicPr>
            <a:picLocks noGrp="1" noChangeAspect="1" noChangeArrowheads="1"/>
          </p:cNvPicPr>
          <p:nvPr>
            <p:ph idx="1"/>
          </p:nvPr>
        </p:nvPicPr>
        <p:blipFill>
          <a:blip r:embed="rId2" cstate="print">
            <a:clrChange>
              <a:clrFrom>
                <a:srgbClr val="FFFFFF"/>
              </a:clrFrom>
              <a:clrTo>
                <a:srgbClr val="FFFFFF">
                  <a:alpha val="0"/>
                </a:srgbClr>
              </a:clrTo>
            </a:clrChange>
          </a:blip>
          <a:srcRect/>
          <a:stretch>
            <a:fillRect/>
          </a:stretch>
        </p:blipFill>
        <p:spPr bwMode="auto">
          <a:xfrm>
            <a:off x="812801" y="1877347"/>
            <a:ext cx="10972798" cy="4170106"/>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中序线索二叉树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05331" y="1484784"/>
            <a:ext cx="10387738" cy="4955232"/>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按树的高度合并</a:t>
            </a:r>
          </a:p>
        </p:txBody>
      </p:sp>
      <p:sp>
        <p:nvSpPr>
          <p:cNvPr id="3" name="内容占位符 2"/>
          <p:cNvSpPr>
            <a:spLocks noGrp="1"/>
          </p:cNvSpPr>
          <p:nvPr>
            <p:ph idx="1"/>
          </p:nvPr>
        </p:nvSpPr>
        <p:spPr/>
        <p:txBody>
          <a:bodyPr/>
          <a:lstStyle/>
          <a:p>
            <a:r>
              <a:rPr lang="zh-CN" altLang="en-US" dirty="0"/>
              <a:t>高度高的树的根结点作根</a:t>
            </a:r>
          </a:p>
        </p:txBody>
      </p:sp>
      <p:pic>
        <p:nvPicPr>
          <p:cNvPr id="4" name="图片 3"/>
          <p:cNvPicPr>
            <a:picLocks noChangeAspect="1"/>
          </p:cNvPicPr>
          <p:nvPr/>
        </p:nvPicPr>
        <p:blipFill>
          <a:blip r:embed="rId2"/>
          <a:stretch>
            <a:fillRect/>
          </a:stretch>
        </p:blipFill>
        <p:spPr>
          <a:xfrm>
            <a:off x="2574968" y="2444617"/>
            <a:ext cx="7448463" cy="4032383"/>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压缩元素的路径长度</a:t>
            </a:r>
          </a:p>
        </p:txBody>
      </p:sp>
      <p:sp>
        <p:nvSpPr>
          <p:cNvPr id="3" name="内容占位符 2"/>
          <p:cNvSpPr>
            <a:spLocks noGrp="1"/>
          </p:cNvSpPr>
          <p:nvPr>
            <p:ph idx="1"/>
          </p:nvPr>
        </p:nvSpPr>
        <p:spPr>
          <a:xfrm>
            <a:off x="1127448" y="1772816"/>
            <a:ext cx="10523016" cy="4114800"/>
          </a:xfrm>
        </p:spPr>
        <p:txBody>
          <a:bodyPr/>
          <a:lstStyle/>
          <a:p>
            <a:r>
              <a:rPr lang="zh-CN" altLang="en-US" dirty="0"/>
              <a:t>为进一步改进树的性能，可以使用如下折叠规则来“压缩路径”：如果</a:t>
            </a:r>
            <a:r>
              <a:rPr lang="en-US" altLang="zh-CN" dirty="0"/>
              <a:t>j</a:t>
            </a:r>
            <a:r>
              <a:rPr lang="zh-CN" altLang="en-US" dirty="0"/>
              <a:t>是从</a:t>
            </a:r>
            <a:r>
              <a:rPr lang="en-US" altLang="zh-CN" dirty="0" err="1"/>
              <a:t>i</a:t>
            </a:r>
            <a:r>
              <a:rPr lang="zh-CN" altLang="en-US" dirty="0"/>
              <a:t>到根的路径上的一个结点，且</a:t>
            </a:r>
            <a:r>
              <a:rPr lang="en-US" altLang="zh-CN" dirty="0"/>
              <a:t>parent[j] ≠ root[j]</a:t>
            </a:r>
            <a:r>
              <a:rPr lang="zh-CN" altLang="en-US" dirty="0"/>
              <a:t>，则把</a:t>
            </a:r>
            <a:r>
              <a:rPr lang="en-US" altLang="zh-CN" dirty="0"/>
              <a:t>parent[j]</a:t>
            </a:r>
            <a:r>
              <a:rPr lang="zh-CN" altLang="en-US" dirty="0"/>
              <a:t>置为</a:t>
            </a:r>
            <a:r>
              <a:rPr lang="en-US" altLang="zh-CN" dirty="0"/>
              <a:t>root[</a:t>
            </a:r>
            <a:r>
              <a:rPr lang="en-US" altLang="zh-CN" dirty="0" err="1"/>
              <a:t>i</a:t>
            </a:r>
            <a:r>
              <a:rPr lang="en-US" altLang="zh-CN" dirty="0"/>
              <a:t>]</a:t>
            </a:r>
            <a:endParaRPr lang="zh-CN" altLang="en-US" dirty="0"/>
          </a:p>
        </p:txBody>
      </p:sp>
      <p:pic>
        <p:nvPicPr>
          <p:cNvPr id="4" name="图片 3"/>
          <p:cNvPicPr>
            <a:picLocks noChangeAspect="1"/>
          </p:cNvPicPr>
          <p:nvPr/>
        </p:nvPicPr>
        <p:blipFill>
          <a:blip r:embed="rId2"/>
          <a:stretch>
            <a:fillRect/>
          </a:stretch>
        </p:blipFill>
        <p:spPr>
          <a:xfrm>
            <a:off x="2423592" y="3284984"/>
            <a:ext cx="7468247" cy="3328704"/>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并查集应用：等价类划分</a:t>
            </a:r>
          </a:p>
        </p:txBody>
      </p:sp>
      <p:sp>
        <p:nvSpPr>
          <p:cNvPr id="3" name="内容占位符 2"/>
          <p:cNvSpPr>
            <a:spLocks noGrp="1"/>
          </p:cNvSpPr>
          <p:nvPr>
            <p:ph idx="1"/>
          </p:nvPr>
        </p:nvSpPr>
        <p:spPr/>
        <p:txBody>
          <a:bodyPr/>
          <a:lstStyle/>
          <a:p>
            <a:r>
              <a:rPr lang="zh-CN" altLang="en-US" dirty="0"/>
              <a:t>等价关系（</a:t>
            </a:r>
            <a:r>
              <a:rPr lang="en-US" altLang="zh-CN" dirty="0"/>
              <a:t>Equivalence Class</a:t>
            </a:r>
            <a:r>
              <a:rPr lang="zh-CN" altLang="en-US" dirty="0"/>
              <a:t>）</a:t>
            </a:r>
            <a:endParaRPr lang="en-US" altLang="zh-CN" dirty="0"/>
          </a:p>
          <a:p>
            <a:pPr lvl="1"/>
            <a:r>
              <a:rPr lang="zh-CN" altLang="en-US" dirty="0"/>
              <a:t>若用符号“</a:t>
            </a:r>
            <a:r>
              <a:rPr lang="zh-CN" altLang="en-US" b="1" dirty="0">
                <a:solidFill>
                  <a:srgbClr val="003300"/>
                </a:solidFill>
                <a:effectLst>
                  <a:outerShdw blurRad="38100" dist="38100" dir="2700000" algn="tl">
                    <a:srgbClr val="C0C0C0"/>
                  </a:outerShdw>
                </a:effectLst>
                <a:ea typeface="仿宋_GB2312" pitchFamily="49" charset="-122"/>
                <a:sym typeface="Symbol" panose="05050102010706020507" pitchFamily="18" charset="2"/>
              </a:rPr>
              <a:t></a:t>
            </a:r>
            <a:r>
              <a:rPr lang="zh-CN" altLang="en-US" dirty="0"/>
              <a:t>”表示集合上的等价关系，那么对于该集合中的任意对象</a:t>
            </a:r>
            <a:r>
              <a:rPr lang="en-US" altLang="zh-CN" dirty="0"/>
              <a:t>x</a:t>
            </a:r>
            <a:r>
              <a:rPr lang="zh-CN" altLang="en-US" dirty="0"/>
              <a:t>、</a:t>
            </a:r>
            <a:r>
              <a:rPr lang="en-US" altLang="zh-CN" dirty="0"/>
              <a:t>y</a:t>
            </a:r>
            <a:r>
              <a:rPr lang="zh-CN" altLang="en-US" dirty="0"/>
              <a:t>、</a:t>
            </a:r>
            <a:r>
              <a:rPr lang="en-US" altLang="zh-CN" dirty="0"/>
              <a:t>z</a:t>
            </a:r>
            <a:r>
              <a:rPr lang="zh-CN" altLang="en-US" dirty="0"/>
              <a:t>，下列性质成立：</a:t>
            </a:r>
          </a:p>
          <a:p>
            <a:pPr lvl="1"/>
            <a:r>
              <a:rPr lang="zh-CN" altLang="en-US" dirty="0"/>
              <a:t>自反性：</a:t>
            </a:r>
            <a:r>
              <a:rPr lang="en-US" altLang="zh-CN" dirty="0"/>
              <a:t>x </a:t>
            </a:r>
            <a:r>
              <a:rPr lang="zh-CN" altLang="en-US" b="1" dirty="0">
                <a:solidFill>
                  <a:srgbClr val="003300"/>
                </a:solidFill>
                <a:effectLst>
                  <a:outerShdw blurRad="38100" dist="38100" dir="2700000" algn="tl">
                    <a:srgbClr val="C0C0C0"/>
                  </a:outerShdw>
                </a:effectLst>
                <a:ea typeface="仿宋_GB2312" pitchFamily="49" charset="-122"/>
                <a:sym typeface="Symbol" panose="05050102010706020507" pitchFamily="18" charset="2"/>
              </a:rPr>
              <a:t></a:t>
            </a:r>
            <a:r>
              <a:rPr lang="en-US" altLang="zh-CN" dirty="0"/>
              <a:t> x</a:t>
            </a:r>
            <a:r>
              <a:rPr lang="zh-CN" altLang="en-US" dirty="0"/>
              <a:t>（即等于自身）</a:t>
            </a:r>
          </a:p>
          <a:p>
            <a:pPr lvl="1"/>
            <a:r>
              <a:rPr lang="zh-CN" altLang="en-US" dirty="0"/>
              <a:t>对称性：若 </a:t>
            </a:r>
            <a:r>
              <a:rPr lang="en-US" altLang="zh-CN" dirty="0"/>
              <a:t>x </a:t>
            </a:r>
            <a:r>
              <a:rPr lang="zh-CN" altLang="en-US" b="1" dirty="0">
                <a:solidFill>
                  <a:srgbClr val="003300"/>
                </a:solidFill>
                <a:effectLst>
                  <a:outerShdw blurRad="38100" dist="38100" dir="2700000" algn="tl">
                    <a:srgbClr val="C0C0C0"/>
                  </a:outerShdw>
                </a:effectLst>
                <a:ea typeface="仿宋_GB2312" pitchFamily="49" charset="-122"/>
                <a:sym typeface="Symbol" panose="05050102010706020507" pitchFamily="18" charset="2"/>
              </a:rPr>
              <a:t></a:t>
            </a:r>
            <a:r>
              <a:rPr lang="en-US" altLang="zh-CN" dirty="0"/>
              <a:t> y</a:t>
            </a:r>
            <a:r>
              <a:rPr lang="zh-CN" altLang="en-US" dirty="0"/>
              <a:t>，则 </a:t>
            </a:r>
            <a:r>
              <a:rPr lang="en-US" altLang="zh-CN" dirty="0"/>
              <a:t>y </a:t>
            </a:r>
            <a:r>
              <a:rPr lang="zh-CN" altLang="en-US" b="1" dirty="0">
                <a:solidFill>
                  <a:srgbClr val="003300"/>
                </a:solidFill>
                <a:effectLst>
                  <a:outerShdw blurRad="38100" dist="38100" dir="2700000" algn="tl">
                    <a:srgbClr val="C0C0C0"/>
                  </a:outerShdw>
                </a:effectLst>
                <a:ea typeface="仿宋_GB2312" pitchFamily="49" charset="-122"/>
                <a:sym typeface="Symbol" panose="05050102010706020507" pitchFamily="18" charset="2"/>
              </a:rPr>
              <a:t></a:t>
            </a:r>
            <a:r>
              <a:rPr lang="en-US" altLang="zh-CN" dirty="0"/>
              <a:t> x</a:t>
            </a:r>
            <a:endParaRPr lang="zh-CN" altLang="en-US" dirty="0"/>
          </a:p>
          <a:p>
            <a:pPr lvl="1"/>
            <a:r>
              <a:rPr lang="zh-CN" altLang="en-US" dirty="0"/>
              <a:t>传递性：若 </a:t>
            </a:r>
            <a:r>
              <a:rPr lang="en-US" altLang="zh-CN" dirty="0"/>
              <a:t>x </a:t>
            </a:r>
            <a:r>
              <a:rPr lang="zh-CN" altLang="en-US" b="1" dirty="0">
                <a:solidFill>
                  <a:srgbClr val="003300"/>
                </a:solidFill>
                <a:effectLst>
                  <a:outerShdw blurRad="38100" dist="38100" dir="2700000" algn="tl">
                    <a:srgbClr val="C0C0C0"/>
                  </a:outerShdw>
                </a:effectLst>
                <a:ea typeface="仿宋_GB2312" pitchFamily="49" charset="-122"/>
                <a:sym typeface="Symbol" panose="05050102010706020507" pitchFamily="18" charset="2"/>
              </a:rPr>
              <a:t></a:t>
            </a:r>
            <a:r>
              <a:rPr lang="en-US" altLang="zh-CN" dirty="0"/>
              <a:t> y</a:t>
            </a:r>
            <a:r>
              <a:rPr lang="zh-CN" altLang="en-US" dirty="0"/>
              <a:t>且 </a:t>
            </a:r>
            <a:r>
              <a:rPr lang="en-US" altLang="zh-CN" dirty="0"/>
              <a:t>y </a:t>
            </a:r>
            <a:r>
              <a:rPr lang="zh-CN" altLang="en-US" b="1" dirty="0">
                <a:solidFill>
                  <a:srgbClr val="003300"/>
                </a:solidFill>
                <a:effectLst>
                  <a:outerShdw blurRad="38100" dist="38100" dir="2700000" algn="tl">
                    <a:srgbClr val="C0C0C0"/>
                  </a:outerShdw>
                </a:effectLst>
                <a:ea typeface="仿宋_GB2312" pitchFamily="49" charset="-122"/>
                <a:sym typeface="Symbol" panose="05050102010706020507" pitchFamily="18" charset="2"/>
              </a:rPr>
              <a:t></a:t>
            </a:r>
            <a:r>
              <a:rPr lang="en-US" altLang="zh-CN" dirty="0"/>
              <a:t> z</a:t>
            </a:r>
            <a:r>
              <a:rPr lang="zh-CN" altLang="en-US" dirty="0"/>
              <a:t>，则 </a:t>
            </a:r>
            <a:r>
              <a:rPr lang="en-US" altLang="zh-CN" dirty="0"/>
              <a:t>x </a:t>
            </a:r>
            <a:r>
              <a:rPr lang="zh-CN" altLang="en-US" b="1" dirty="0">
                <a:solidFill>
                  <a:srgbClr val="003300"/>
                </a:solidFill>
                <a:effectLst>
                  <a:outerShdw blurRad="38100" dist="38100" dir="2700000" algn="tl">
                    <a:srgbClr val="C0C0C0"/>
                  </a:outerShdw>
                </a:effectLst>
                <a:ea typeface="仿宋_GB2312" pitchFamily="49" charset="-122"/>
                <a:sym typeface="Symbol" panose="05050102010706020507" pitchFamily="18" charset="2"/>
              </a:rPr>
              <a:t></a:t>
            </a:r>
            <a:r>
              <a:rPr lang="en-US" altLang="zh-CN" dirty="0"/>
              <a:t> z</a:t>
            </a:r>
          </a:p>
          <a:p>
            <a:pPr lvl="1"/>
            <a:r>
              <a:rPr lang="zh-CN" altLang="en-US" dirty="0"/>
              <a:t>因此等价关系是集合上的一个自反、对称、传递的关系</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并查集应用：等价类划分</a:t>
            </a:r>
          </a:p>
        </p:txBody>
      </p:sp>
      <p:sp>
        <p:nvSpPr>
          <p:cNvPr id="3" name="内容占位符 2"/>
          <p:cNvSpPr>
            <a:spLocks noGrp="1"/>
          </p:cNvSpPr>
          <p:nvPr>
            <p:ph idx="1"/>
          </p:nvPr>
        </p:nvSpPr>
        <p:spPr/>
        <p:txBody>
          <a:bodyPr/>
          <a:lstStyle/>
          <a:p>
            <a:r>
              <a:rPr lang="zh-CN" altLang="en-US" dirty="0"/>
              <a:t>等价类</a:t>
            </a:r>
            <a:endParaRPr lang="en-US" altLang="zh-CN" dirty="0"/>
          </a:p>
          <a:p>
            <a:pPr lvl="1"/>
            <a:r>
              <a:rPr lang="zh-CN" altLang="en-US" dirty="0"/>
              <a:t>从数学上看，等价类是一个对象</a:t>
            </a:r>
            <a:r>
              <a:rPr lang="en-US" altLang="zh-CN" dirty="0"/>
              <a:t>(</a:t>
            </a:r>
            <a:r>
              <a:rPr lang="zh-CN" altLang="en-US" dirty="0"/>
              <a:t>或成员</a:t>
            </a:r>
            <a:r>
              <a:rPr lang="en-US" altLang="zh-CN" dirty="0"/>
              <a:t>)</a:t>
            </a:r>
            <a:r>
              <a:rPr lang="zh-CN" altLang="en-US" dirty="0"/>
              <a:t>的集合，在此集合中所有对象应满足等价关系</a:t>
            </a:r>
            <a:endParaRPr lang="en-US" altLang="zh-CN" dirty="0"/>
          </a:p>
          <a:p>
            <a:pPr lvl="1"/>
            <a:r>
              <a:rPr lang="zh-CN" altLang="en-US" dirty="0"/>
              <a:t>一个集合</a:t>
            </a:r>
            <a:r>
              <a:rPr lang="en-US" altLang="zh-CN" dirty="0"/>
              <a:t>S</a:t>
            </a:r>
            <a:r>
              <a:rPr lang="zh-CN" altLang="en-US" dirty="0"/>
              <a:t>中的所有对象可以通过等价关系划分为若干个互不相交的子集</a:t>
            </a:r>
            <a:r>
              <a:rPr lang="en-US" altLang="zh-CN" dirty="0"/>
              <a:t>S1</a:t>
            </a:r>
            <a:r>
              <a:rPr lang="zh-CN" altLang="en-US" dirty="0"/>
              <a:t>、</a:t>
            </a:r>
            <a:r>
              <a:rPr lang="en-US" altLang="zh-CN" dirty="0"/>
              <a:t>S2</a:t>
            </a:r>
            <a:r>
              <a:rPr lang="zh-CN" altLang="en-US" dirty="0"/>
              <a:t>、</a:t>
            </a:r>
            <a:r>
              <a:rPr lang="en-US" altLang="zh-CN" dirty="0"/>
              <a:t>S3 …</a:t>
            </a:r>
            <a:r>
              <a:rPr lang="zh-CN" altLang="en-US" dirty="0"/>
              <a:t>，它们的并就是</a:t>
            </a:r>
            <a:r>
              <a:rPr lang="en-US" altLang="zh-CN" dirty="0"/>
              <a:t>S</a:t>
            </a:r>
            <a:r>
              <a:rPr lang="zh-CN" altLang="en-US" dirty="0"/>
              <a:t>；这些子集即为等价类</a:t>
            </a:r>
            <a:endParaRPr lang="en-US" altLang="zh-CN" dirty="0"/>
          </a:p>
          <a:p>
            <a:r>
              <a:rPr lang="zh-CN" altLang="en-US" dirty="0"/>
              <a:t>确定等价类的方法</a:t>
            </a:r>
          </a:p>
          <a:p>
            <a:pPr lvl="1"/>
            <a:r>
              <a:rPr lang="zh-CN" altLang="en-US" dirty="0"/>
              <a:t>第一步，读入并存储所有的等价对</a:t>
            </a:r>
            <a:r>
              <a:rPr lang="en-US" altLang="zh-CN" dirty="0"/>
              <a:t>( </a:t>
            </a:r>
            <a:r>
              <a:rPr lang="en-US" altLang="zh-CN" dirty="0" err="1"/>
              <a:t>i</a:t>
            </a:r>
            <a:r>
              <a:rPr lang="en-US" altLang="zh-CN" dirty="0"/>
              <a:t>, j )</a:t>
            </a:r>
          </a:p>
          <a:p>
            <a:pPr lvl="1"/>
            <a:r>
              <a:rPr lang="zh-CN" altLang="en-US" dirty="0"/>
              <a:t>第二步，标记和输出所有的等价类</a:t>
            </a:r>
            <a:endParaRPr lang="en-US" altLang="zh-CN" dirty="0"/>
          </a:p>
          <a:p>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并查集应用：等价类划分</a:t>
            </a:r>
          </a:p>
        </p:txBody>
      </p:sp>
      <p:pic>
        <p:nvPicPr>
          <p:cNvPr id="4" name="内容占位符 3"/>
          <p:cNvPicPr>
            <a:picLocks noGrp="1" noChangeAspect="1"/>
          </p:cNvPicPr>
          <p:nvPr>
            <p:ph idx="1"/>
          </p:nvPr>
        </p:nvPicPr>
        <p:blipFill>
          <a:blip r:embed="rId2"/>
          <a:stretch>
            <a:fillRect/>
          </a:stretch>
        </p:blipFill>
        <p:spPr>
          <a:xfrm>
            <a:off x="2445131" y="1556792"/>
            <a:ext cx="7708138" cy="4955232"/>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并查集应用：等价类划分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919536" y="1556792"/>
            <a:ext cx="7992888" cy="5256306"/>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习题</a:t>
            </a:r>
          </a:p>
        </p:txBody>
      </p:sp>
      <p:sp>
        <p:nvSpPr>
          <p:cNvPr id="4" name="内容占位符 3"/>
          <p:cNvSpPr>
            <a:spLocks noGrp="1"/>
          </p:cNvSpPr>
          <p:nvPr>
            <p:ph sz="half" idx="1"/>
          </p:nvPr>
        </p:nvSpPr>
        <p:spPr/>
        <p:txBody>
          <a:bodyPr/>
          <a:lstStyle/>
          <a:p>
            <a:r>
              <a:rPr lang="zh-CN" altLang="en-US" dirty="0"/>
              <a:t>以下不属于并查集运算的是</a:t>
            </a:r>
            <a:endParaRPr lang="en-US" altLang="zh-CN" dirty="0"/>
          </a:p>
          <a:p>
            <a:pPr marL="914400" lvl="1" indent="-457200">
              <a:buFont typeface="+mj-lt"/>
              <a:buAutoNum type="alphaUcPeriod"/>
            </a:pPr>
            <a:r>
              <a:rPr lang="zh-CN" altLang="en-US" dirty="0"/>
              <a:t>将集合中每个元素单独置为一个子集合</a:t>
            </a:r>
            <a:endParaRPr lang="en-US" altLang="zh-CN" dirty="0"/>
          </a:p>
          <a:p>
            <a:pPr marL="914400" lvl="1" indent="-457200">
              <a:buFont typeface="+mj-lt"/>
              <a:buAutoNum type="alphaUcPeriod"/>
            </a:pPr>
            <a:r>
              <a:rPr lang="zh-CN" altLang="en-US" dirty="0"/>
              <a:t>从一个元素寻找它所属子集合的集合名</a:t>
            </a:r>
            <a:endParaRPr lang="en-US" altLang="zh-CN" dirty="0"/>
          </a:p>
          <a:p>
            <a:pPr marL="914400" lvl="1" indent="-457200">
              <a:buFont typeface="+mj-lt"/>
              <a:buAutoNum type="alphaUcPeriod"/>
            </a:pPr>
            <a:r>
              <a:rPr lang="zh-CN" altLang="en-US" dirty="0">
                <a:solidFill>
                  <a:srgbClr val="FF0000"/>
                </a:solidFill>
              </a:rPr>
              <a:t>求两个子集合的交集</a:t>
            </a:r>
            <a:endParaRPr lang="en-US" altLang="zh-CN" dirty="0">
              <a:solidFill>
                <a:srgbClr val="FF0000"/>
              </a:solidFill>
            </a:endParaRPr>
          </a:p>
          <a:p>
            <a:pPr marL="914400" lvl="1" indent="-457200">
              <a:buFont typeface="+mj-lt"/>
              <a:buAutoNum type="alphaUcPeriod"/>
            </a:pPr>
            <a:r>
              <a:rPr lang="zh-CN" altLang="en-US" dirty="0"/>
              <a:t>求两个子集合的并集</a:t>
            </a:r>
          </a:p>
        </p:txBody>
      </p:sp>
      <p:sp>
        <p:nvSpPr>
          <p:cNvPr id="5" name="内容占位符 4"/>
          <p:cNvSpPr>
            <a:spLocks noGrp="1"/>
          </p:cNvSpPr>
          <p:nvPr>
            <p:ph sz="half" idx="2"/>
          </p:nvPr>
        </p:nvSpPr>
        <p:spPr/>
        <p:txBody>
          <a:bodyPr/>
          <a:lstStyle/>
          <a:p>
            <a:r>
              <a:rPr lang="zh-CN" altLang="en-US" dirty="0"/>
              <a:t>并查集的存储表示是</a:t>
            </a:r>
            <a:endParaRPr lang="en-US" altLang="zh-CN" dirty="0"/>
          </a:p>
          <a:p>
            <a:pPr marL="914400" lvl="1" indent="-457200">
              <a:buFont typeface="+mj-lt"/>
              <a:buAutoNum type="alphaUcPeriod"/>
            </a:pPr>
            <a:r>
              <a:rPr lang="zh-CN" altLang="en-US" dirty="0"/>
              <a:t>位向量表示</a:t>
            </a:r>
            <a:endParaRPr lang="en-US" altLang="zh-CN" dirty="0"/>
          </a:p>
          <a:p>
            <a:pPr marL="914400" lvl="1" indent="-457200">
              <a:buFont typeface="+mj-lt"/>
              <a:buAutoNum type="alphaUcPeriod"/>
            </a:pPr>
            <a:r>
              <a:rPr lang="zh-CN" altLang="en-US" dirty="0"/>
              <a:t>有序链表表示</a:t>
            </a:r>
            <a:endParaRPr lang="en-US" altLang="zh-CN" dirty="0"/>
          </a:p>
          <a:p>
            <a:pPr marL="914400" lvl="1" indent="-457200">
              <a:buFont typeface="+mj-lt"/>
              <a:buAutoNum type="alphaUcPeriod"/>
            </a:pPr>
            <a:r>
              <a:rPr lang="zh-CN" altLang="en-US" dirty="0"/>
              <a:t>广义表表示</a:t>
            </a:r>
            <a:endParaRPr lang="en-US" altLang="zh-CN" dirty="0"/>
          </a:p>
          <a:p>
            <a:pPr marL="914400" lvl="1" indent="-457200">
              <a:buFont typeface="+mj-lt"/>
              <a:buAutoNum type="alphaUcPeriod"/>
            </a:pPr>
            <a:r>
              <a:rPr lang="zh-CN" altLang="en-US" dirty="0">
                <a:solidFill>
                  <a:srgbClr val="FF0000"/>
                </a:solidFill>
              </a:rPr>
              <a:t>树的双亲表示</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习题</a:t>
            </a:r>
          </a:p>
        </p:txBody>
      </p:sp>
      <p:sp>
        <p:nvSpPr>
          <p:cNvPr id="3" name="内容占位符 2"/>
          <p:cNvSpPr>
            <a:spLocks noGrp="1"/>
          </p:cNvSpPr>
          <p:nvPr>
            <p:ph idx="1"/>
          </p:nvPr>
        </p:nvSpPr>
        <p:spPr/>
        <p:txBody>
          <a:bodyPr/>
          <a:lstStyle/>
          <a:p>
            <a:r>
              <a:rPr lang="zh-CN" altLang="en-US" dirty="0"/>
              <a:t>采用把结点少的树合并到结点多的树的优化策略，若合并后的树中有</a:t>
            </a:r>
            <a:r>
              <a:rPr lang="en-US" altLang="zh-CN" dirty="0"/>
              <a:t>n</a:t>
            </a:r>
            <a:r>
              <a:rPr lang="zh-CN" altLang="en-US" dirty="0"/>
              <a:t>个结点，则其深度是</a:t>
            </a:r>
            <a:endParaRPr lang="en-US" altLang="zh-CN" dirty="0"/>
          </a:p>
          <a:p>
            <a:pPr marL="914400" lvl="1" indent="-457200">
              <a:buFont typeface="+mj-lt"/>
              <a:buAutoNum type="alphaUcPeriod"/>
            </a:pPr>
            <a:r>
              <a:rPr lang="en-US" altLang="zh-CN" dirty="0"/>
              <a:t>O(1)</a:t>
            </a:r>
          </a:p>
          <a:p>
            <a:pPr marL="914400" lvl="1" indent="-457200">
              <a:buFont typeface="+mj-lt"/>
              <a:buAutoNum type="alphaUcPeriod"/>
            </a:pPr>
            <a:r>
              <a:rPr lang="en-US" altLang="zh-CN" dirty="0"/>
              <a:t>O(log</a:t>
            </a:r>
            <a:r>
              <a:rPr lang="en-US" altLang="zh-CN" baseline="-25000" dirty="0"/>
              <a:t>2</a:t>
            </a:r>
            <a:r>
              <a:rPr lang="en-US" altLang="zh-CN" dirty="0"/>
              <a:t>n)</a:t>
            </a:r>
          </a:p>
          <a:p>
            <a:pPr marL="914400" lvl="1" indent="-457200">
              <a:buFont typeface="+mj-lt"/>
              <a:buAutoNum type="alphaUcPeriod"/>
            </a:pPr>
            <a:r>
              <a:rPr lang="en-US" altLang="zh-CN" dirty="0"/>
              <a:t>O(n)</a:t>
            </a:r>
          </a:p>
          <a:p>
            <a:pPr marL="914400" lvl="1" indent="-457200">
              <a:buFont typeface="+mj-lt"/>
              <a:buAutoNum type="alphaUcPeriod"/>
            </a:pPr>
            <a:r>
              <a:rPr lang="en-US" altLang="zh-CN" dirty="0"/>
              <a:t>O(nlog</a:t>
            </a:r>
            <a:r>
              <a:rPr lang="en-US" altLang="zh-CN" baseline="-25000" dirty="0"/>
              <a:t>2</a:t>
            </a:r>
            <a:r>
              <a:rPr lang="en-US" altLang="zh-CN" dirty="0"/>
              <a:t>n)</a:t>
            </a:r>
            <a:endParaRPr lang="zh-CN" altLang="en-US" dirty="0"/>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8547C23F-B010-47A4-83DD-0E81B2155903}"/>
                  </a:ext>
                </a:extLst>
              </p:cNvPr>
              <p:cNvSpPr/>
              <p:nvPr/>
            </p:nvSpPr>
            <p:spPr>
              <a:xfrm>
                <a:off x="1402656" y="4941168"/>
                <a:ext cx="9793088" cy="1200329"/>
              </a:xfrm>
              <a:prstGeom prst="rect">
                <a:avLst/>
              </a:prstGeom>
            </p:spPr>
            <p:txBody>
              <a:bodyPr wrap="square">
                <a:spAutoFit/>
              </a:bodyPr>
              <a:lstStyle/>
              <a:p>
                <a:r>
                  <a:rPr lang="zh-CN" altLang="en-US" sz="2400" dirty="0">
                    <a:solidFill>
                      <a:srgbClr val="00B050"/>
                    </a:solidFill>
                  </a:rPr>
                  <a:t>只有当某个结点所在的树</a:t>
                </a:r>
                <a:r>
                  <a:rPr lang="zh-CN" altLang="en-US" sz="2400" b="1" dirty="0">
                    <a:solidFill>
                      <a:srgbClr val="00B050"/>
                    </a:solidFill>
                  </a:rPr>
                  <a:t>规模至少翻倍</a:t>
                </a:r>
                <a:r>
                  <a:rPr lang="zh-CN" altLang="en-US" sz="2400" dirty="0">
                    <a:solidFill>
                      <a:srgbClr val="00B050"/>
                    </a:solidFill>
                  </a:rPr>
                  <a:t>时，它的深度才会增加 </a:t>
                </a:r>
                <a:r>
                  <a:rPr lang="en-US" altLang="zh-CN" sz="2400" dirty="0">
                    <a:solidFill>
                      <a:srgbClr val="00B050"/>
                    </a:solidFill>
                  </a:rPr>
                  <a:t>1</a:t>
                </a:r>
                <a:r>
                  <a:rPr lang="zh-CN" altLang="en-US" sz="2400" dirty="0">
                    <a:solidFill>
                      <a:srgbClr val="00B050"/>
                    </a:solidFill>
                  </a:rPr>
                  <a:t>；</a:t>
                </a:r>
                <a:endParaRPr lang="en-US" altLang="zh-CN" sz="2400" dirty="0">
                  <a:solidFill>
                    <a:srgbClr val="00B050"/>
                  </a:solidFill>
                </a:endParaRPr>
              </a:p>
              <a:p>
                <a:r>
                  <a:rPr lang="zh-CN" altLang="en-US" sz="2400" dirty="0">
                    <a:solidFill>
                      <a:srgbClr val="00B050"/>
                    </a:solidFill>
                  </a:rPr>
                  <a:t>一个结点的树规模从 </a:t>
                </a:r>
                <a:r>
                  <a:rPr lang="en-US" altLang="zh-CN" sz="2400" dirty="0">
                    <a:solidFill>
                      <a:srgbClr val="00B050"/>
                    </a:solidFill>
                  </a:rPr>
                  <a:t>1 </a:t>
                </a:r>
                <a:r>
                  <a:rPr lang="zh-CN" altLang="en-US" sz="2400" dirty="0">
                    <a:solidFill>
                      <a:srgbClr val="00B050"/>
                    </a:solidFill>
                  </a:rPr>
                  <a:t>增长到 𝑛，最多翻倍</a:t>
                </a:r>
                <a14:m>
                  <m:oMath xmlns:m="http://schemas.openxmlformats.org/officeDocument/2006/math">
                    <m:r>
                      <a:rPr lang="en-US" altLang="zh-CN" sz="2400" i="1" dirty="0" smtClean="0">
                        <a:solidFill>
                          <a:srgbClr val="00B050"/>
                        </a:solidFill>
                        <a:latin typeface="Cambria Math" panose="02040503050406030204" pitchFamily="18" charset="0"/>
                      </a:rPr>
                      <m:t>1→2→4→8→⋯→</m:t>
                    </m:r>
                    <m:r>
                      <a:rPr lang="zh-CN" altLang="en-US" sz="2400" i="1" dirty="0" smtClean="0">
                        <a:solidFill>
                          <a:srgbClr val="00B050"/>
                        </a:solidFill>
                        <a:latin typeface="Cambria Math" panose="02040503050406030204" pitchFamily="18" charset="0"/>
                      </a:rPr>
                      <m:t>𝑛</m:t>
                    </m:r>
                  </m:oMath>
                </a14:m>
                <a:endParaRPr lang="en-US" altLang="zh-CN" sz="2400" dirty="0">
                  <a:solidFill>
                    <a:srgbClr val="00B050"/>
                  </a:solidFill>
                </a:endParaRPr>
              </a:p>
              <a:p>
                <a:r>
                  <a:rPr lang="zh-CN" altLang="en-US" sz="2400" dirty="0">
                    <a:solidFill>
                      <a:srgbClr val="00B050"/>
                    </a:solidFill>
                  </a:rPr>
                  <a:t>翻倍次数不超过 </a:t>
                </a:r>
                <a14:m>
                  <m:oMath xmlns:m="http://schemas.openxmlformats.org/officeDocument/2006/math">
                    <m:func>
                      <m:funcPr>
                        <m:ctrlPr>
                          <a:rPr lang="en-US" altLang="zh-CN" sz="2400" b="0" i="1" dirty="0" smtClean="0">
                            <a:solidFill>
                              <a:srgbClr val="00B050"/>
                            </a:solidFill>
                            <a:latin typeface="Cambria Math" panose="02040503050406030204" pitchFamily="18" charset="0"/>
                          </a:rPr>
                        </m:ctrlPr>
                      </m:funcPr>
                      <m:fName>
                        <m:sSub>
                          <m:sSubPr>
                            <m:ctrlPr>
                              <a:rPr lang="en-US" altLang="zh-CN" sz="2400" b="0" i="1" dirty="0" smtClean="0">
                                <a:solidFill>
                                  <a:srgbClr val="00B050"/>
                                </a:solidFill>
                                <a:latin typeface="Cambria Math" panose="02040503050406030204" pitchFamily="18" charset="0"/>
                              </a:rPr>
                            </m:ctrlPr>
                          </m:sSubPr>
                          <m:e>
                            <m:r>
                              <m:rPr>
                                <m:sty m:val="p"/>
                              </m:rPr>
                              <a:rPr lang="en-US" altLang="zh-CN" sz="2400" i="0" dirty="0">
                                <a:solidFill>
                                  <a:srgbClr val="00B050"/>
                                </a:solidFill>
                                <a:latin typeface="Cambria Math" panose="02040503050406030204" pitchFamily="18" charset="0"/>
                              </a:rPr>
                              <m:t>log</m:t>
                            </m:r>
                          </m:e>
                          <m:sub>
                            <m:r>
                              <a:rPr lang="en-US" altLang="zh-CN" sz="2400" i="1" dirty="0">
                                <a:solidFill>
                                  <a:srgbClr val="00B050"/>
                                </a:solidFill>
                                <a:latin typeface="Cambria Math" panose="02040503050406030204" pitchFamily="18" charset="0"/>
                              </a:rPr>
                              <m:t>2</m:t>
                            </m:r>
                          </m:sub>
                        </m:sSub>
                      </m:fName>
                      <m:e>
                        <m:r>
                          <a:rPr lang="en-US" altLang="zh-CN" sz="2400" b="0" i="1" dirty="0" smtClean="0">
                            <a:solidFill>
                              <a:srgbClr val="00B050"/>
                            </a:solidFill>
                            <a:latin typeface="Cambria Math" panose="02040503050406030204" pitchFamily="18" charset="0"/>
                          </a:rPr>
                          <m:t>𝑛</m:t>
                        </m:r>
                      </m:e>
                    </m:func>
                  </m:oMath>
                </a14:m>
                <a:r>
                  <a:rPr lang="zh-CN" altLang="en-US" sz="2400" dirty="0">
                    <a:solidFill>
                      <a:srgbClr val="00B050"/>
                    </a:solidFill>
                  </a:rPr>
                  <a:t>，因此该结点的深度增长次数也不超过 </a:t>
                </a:r>
                <a14:m>
                  <m:oMath xmlns:m="http://schemas.openxmlformats.org/officeDocument/2006/math">
                    <m:func>
                      <m:funcPr>
                        <m:ctrlPr>
                          <a:rPr lang="en-US" altLang="zh-CN" sz="2400" i="1" dirty="0">
                            <a:solidFill>
                              <a:srgbClr val="00B050"/>
                            </a:solidFill>
                            <a:latin typeface="Cambria Math" panose="02040503050406030204" pitchFamily="18" charset="0"/>
                          </a:rPr>
                        </m:ctrlPr>
                      </m:funcPr>
                      <m:fName>
                        <m:sSub>
                          <m:sSubPr>
                            <m:ctrlPr>
                              <a:rPr lang="en-US" altLang="zh-CN" sz="2400" i="1" dirty="0">
                                <a:solidFill>
                                  <a:srgbClr val="00B050"/>
                                </a:solidFill>
                                <a:latin typeface="Cambria Math" panose="02040503050406030204" pitchFamily="18" charset="0"/>
                              </a:rPr>
                            </m:ctrlPr>
                          </m:sSubPr>
                          <m:e>
                            <m:r>
                              <m:rPr>
                                <m:sty m:val="p"/>
                              </m:rPr>
                              <a:rPr lang="en-US" altLang="zh-CN" sz="2400" dirty="0">
                                <a:solidFill>
                                  <a:srgbClr val="00B050"/>
                                </a:solidFill>
                                <a:latin typeface="Cambria Math" panose="02040503050406030204" pitchFamily="18" charset="0"/>
                              </a:rPr>
                              <m:t>log</m:t>
                            </m:r>
                          </m:e>
                          <m:sub>
                            <m:r>
                              <a:rPr lang="en-US" altLang="zh-CN" sz="2400" i="1" dirty="0">
                                <a:solidFill>
                                  <a:srgbClr val="00B050"/>
                                </a:solidFill>
                                <a:latin typeface="Cambria Math" panose="02040503050406030204" pitchFamily="18" charset="0"/>
                              </a:rPr>
                              <m:t>2</m:t>
                            </m:r>
                          </m:sub>
                        </m:sSub>
                      </m:fName>
                      <m:e>
                        <m:r>
                          <a:rPr lang="en-US" altLang="zh-CN" sz="2400" i="1" dirty="0">
                            <a:solidFill>
                              <a:srgbClr val="00B050"/>
                            </a:solidFill>
                            <a:latin typeface="Cambria Math" panose="02040503050406030204" pitchFamily="18" charset="0"/>
                          </a:rPr>
                          <m:t>𝑛</m:t>
                        </m:r>
                      </m:e>
                    </m:func>
                    <m:r>
                      <a:rPr lang="en-US" altLang="zh-CN" sz="2400" i="1" dirty="0">
                        <a:solidFill>
                          <a:srgbClr val="00B050"/>
                        </a:solidFill>
                        <a:latin typeface="Cambria Math" panose="02040503050406030204" pitchFamily="18" charset="0"/>
                      </a:rPr>
                      <m:t> </m:t>
                    </m:r>
                  </m:oMath>
                </a14:m>
                <a:r>
                  <a:rPr lang="zh-CN" altLang="en-US" sz="2400" dirty="0">
                    <a:solidFill>
                      <a:srgbClr val="00B050"/>
                    </a:solidFill>
                  </a:rPr>
                  <a:t>。</a:t>
                </a:r>
              </a:p>
            </p:txBody>
          </p:sp>
        </mc:Choice>
        <mc:Fallback>
          <p:sp>
            <p:nvSpPr>
              <p:cNvPr id="5" name="矩形 4">
                <a:extLst>
                  <a:ext uri="{FF2B5EF4-FFF2-40B4-BE49-F238E27FC236}">
                    <a16:creationId xmlns:a16="http://schemas.microsoft.com/office/drawing/2014/main" id="{8547C23F-B010-47A4-83DD-0E81B2155903}"/>
                  </a:ext>
                </a:extLst>
              </p:cNvPr>
              <p:cNvSpPr>
                <a:spLocks noRot="1" noChangeAspect="1" noMove="1" noResize="1" noEditPoints="1" noAdjustHandles="1" noChangeArrowheads="1" noChangeShapeType="1" noTextEdit="1"/>
              </p:cNvSpPr>
              <p:nvPr/>
            </p:nvSpPr>
            <p:spPr>
              <a:xfrm>
                <a:off x="1402656" y="4941168"/>
                <a:ext cx="9793088" cy="1200329"/>
              </a:xfrm>
              <a:prstGeom prst="rect">
                <a:avLst/>
              </a:prstGeom>
              <a:blipFill>
                <a:blip r:embed="rId2"/>
                <a:stretch>
                  <a:fillRect l="-933" t="-5612" b="-9694"/>
                </a:stretch>
              </a:blipFill>
            </p:spPr>
            <p:txBody>
              <a:bodyPr/>
              <a:lstStyle/>
              <a:p>
                <a:r>
                  <a:rPr lang="zh-CN" altLang="en-US">
                    <a:noFill/>
                  </a:rPr>
                  <a:t> </a:t>
                </a:r>
              </a:p>
            </p:txBody>
          </p:sp>
        </mc:Fallback>
      </mc:AlternateContent>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Q &amp; A</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后序线索二叉树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70829" y="1556792"/>
            <a:ext cx="10656742" cy="48112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后序线索二叉树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718800" y="1447800"/>
            <a:ext cx="9160800" cy="5029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三种线索二叉树的对比</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97686" y="1484784"/>
            <a:ext cx="10003028" cy="495523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09642" y="764704"/>
            <a:ext cx="10468748" cy="54962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中序线索化实现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23863" y="1268760"/>
            <a:ext cx="9550674" cy="53872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中序线索化实现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873176" y="1386101"/>
            <a:ext cx="8903344" cy="5152598"/>
          </a:xfrm>
          <a:prstGeom prst="rect">
            <a:avLst/>
          </a:prstGeom>
        </p:spPr>
      </p:pic>
      <p:sp>
        <p:nvSpPr>
          <p:cNvPr id="3" name="矩形 2"/>
          <p:cNvSpPr/>
          <p:nvPr/>
        </p:nvSpPr>
        <p:spPr>
          <a:xfrm>
            <a:off x="6528048" y="3962400"/>
            <a:ext cx="4032448" cy="2346920"/>
          </a:xfrm>
          <a:prstGeom prst="rect">
            <a:avLst/>
          </a:prstGeom>
          <a:ln>
            <a:headEnd type="none" w="med" len="med"/>
            <a:tailEnd type="none" w="med" len="med"/>
          </a:ln>
        </p:spPr>
        <p:style>
          <a:lnRef idx="3">
            <a:schemeClr val="accent1"/>
          </a:lnRef>
          <a:fillRef idx="0">
            <a:srgbClr val="FFFFFF"/>
          </a:fillRef>
          <a:effectRef idx="0">
            <a:srgbClr val="FFFFFF"/>
          </a:effectRef>
          <a:fontRef idx="minor">
            <a:schemeClr val="tx1"/>
          </a:fontRef>
        </p:style>
        <p:txBody>
          <a:bodyPr vert="horz" wrap="non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矩形 4"/>
          <p:cNvSpPr/>
          <p:nvPr/>
        </p:nvSpPr>
        <p:spPr>
          <a:xfrm>
            <a:off x="10632504" y="4720361"/>
            <a:ext cx="1422184" cy="830997"/>
          </a:xfrm>
          <a:prstGeom prst="rect">
            <a:avLst/>
          </a:prstGeom>
          <a:noFill/>
          <a:ln>
            <a:noFill/>
          </a:ln>
        </p:spPr>
        <p:txBody>
          <a:bodyPr wrap="none" rtlCol="0" anchor="t">
            <a:spAutoFit/>
          </a:bodyPr>
          <a:lstStyle/>
          <a:p>
            <a:pPr algn="ctr"/>
            <a:r>
              <a:rPr lang="zh-CN" altLang="en-US" sz="4800" b="1" dirty="0">
                <a:ln w="9525">
                  <a:solidFill>
                    <a:schemeClr val="bg1"/>
                  </a:solidFill>
                  <a:prstDash val="solid"/>
                </a:ln>
                <a:solidFill>
                  <a:schemeClr val="tx1"/>
                </a:solidFill>
                <a:effectLst>
                  <a:outerShdw blurRad="12700" dist="38100" dir="2700000" algn="tl" rotWithShape="0">
                    <a:schemeClr val="bg1">
                      <a:lumMod val="50000"/>
                    </a:schemeClr>
                  </a:outerShdw>
                </a:effectLst>
              </a:rPr>
              <a:t>关键</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前序线索化实现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87488" y="1336410"/>
            <a:ext cx="9433048" cy="5304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前序线索化实现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02881" y="1268760"/>
            <a:ext cx="10192638" cy="53872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Lecture 4</a:t>
            </a:r>
            <a:endParaRPr lang="zh-CN" altLang="en-US" dirty="0"/>
          </a:p>
        </p:txBody>
      </p:sp>
      <p:sp>
        <p:nvSpPr>
          <p:cNvPr id="6" name="副标题 5"/>
          <p:cNvSpPr>
            <a:spLocks noGrp="1"/>
          </p:cNvSpPr>
          <p:nvPr>
            <p:ph type="subTitle" idx="1"/>
          </p:nvPr>
        </p:nvSpPr>
        <p:spPr/>
        <p:txBody>
          <a:bodyPr/>
          <a:lstStyle/>
          <a:p>
            <a:r>
              <a:rPr lang="zh-CN" altLang="en-US" dirty="0"/>
              <a:t>树</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前序线索化实现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68490" y="1282080"/>
            <a:ext cx="10228110" cy="53872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后序线索化实现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80370" y="1268760"/>
            <a:ext cx="10216230" cy="53872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2800" y="1988840"/>
            <a:ext cx="11540476" cy="376206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中序线索二叉树找中序后继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99456" y="1544227"/>
            <a:ext cx="10199488" cy="483634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中序线索二叉树找中序后继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96914" y="1556792"/>
            <a:ext cx="10004572" cy="481121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中序线索二叉树找中序前驱</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71464" y="1624565"/>
            <a:ext cx="10055472" cy="46756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中序线索二叉树找中序前驱</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33572" y="1556792"/>
            <a:ext cx="10331256" cy="481121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先序线索二叉树找先序后继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99507" y="1484784"/>
            <a:ext cx="9799386" cy="495523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先序线索二叉树找先序前驱</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80983" y="1556792"/>
            <a:ext cx="10036434" cy="481121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先序线索二叉树找先序前驱</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45492" y="1484784"/>
            <a:ext cx="9307416" cy="49552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线索二叉树</a:t>
            </a:r>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后序线索二叉树找后序前驱</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72126" y="1556792"/>
            <a:ext cx="9854148" cy="481121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后序线索二叉树找后序后继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54582" y="1556792"/>
            <a:ext cx="10089236" cy="481121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后序线索二叉树找后序后继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47620" y="1447800"/>
            <a:ext cx="9303160" cy="50292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22773" y="496241"/>
            <a:ext cx="11609931" cy="601578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98451" y="1556792"/>
            <a:ext cx="10001498" cy="481121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树与森林</a:t>
            </a:r>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树的定义</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58271" y="1556792"/>
            <a:ext cx="10081858" cy="481121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树的常考性质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855640" y="1262293"/>
            <a:ext cx="6887120" cy="540021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树的常考性质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707179" y="1447800"/>
            <a:ext cx="9184042" cy="50292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树的常考性质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71465" y="1496096"/>
            <a:ext cx="10055470" cy="49326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线索二叉树的定义</a:t>
            </a:r>
          </a:p>
        </p:txBody>
      </p:sp>
      <p:sp>
        <p:nvSpPr>
          <p:cNvPr id="3" name="内容占位符 2"/>
          <p:cNvSpPr>
            <a:spLocks noGrp="1"/>
          </p:cNvSpPr>
          <p:nvPr>
            <p:ph idx="1"/>
          </p:nvPr>
        </p:nvSpPr>
        <p:spPr/>
        <p:txBody>
          <a:bodyPr/>
          <a:lstStyle/>
          <a:p>
            <a:r>
              <a:rPr lang="zh-CN" altLang="en-US" b="1" dirty="0"/>
              <a:t>线索：</a:t>
            </a:r>
            <a:r>
              <a:rPr lang="zh-CN" altLang="en-US" dirty="0"/>
              <a:t>指示前驱与后继的指针</a:t>
            </a:r>
            <a:endParaRPr lang="en-US" altLang="zh-CN" dirty="0"/>
          </a:p>
          <a:p>
            <a:r>
              <a:rPr lang="zh-CN" altLang="en-US" b="1" dirty="0"/>
              <a:t>线索二叉树：</a:t>
            </a:r>
            <a:r>
              <a:rPr lang="zh-CN" altLang="en-US" dirty="0"/>
              <a:t>加上线索的二叉树</a:t>
            </a:r>
            <a:endParaRPr lang="en-US" altLang="zh-CN" dirty="0"/>
          </a:p>
          <a:p>
            <a:pPr lvl="1"/>
            <a:r>
              <a:rPr lang="zh-CN" altLang="en-US" dirty="0"/>
              <a:t>依靠线索，无需重新遍历便可知任一结点的前驱与后继结点</a:t>
            </a:r>
          </a:p>
        </p:txBody>
      </p:sp>
      <p:pic>
        <p:nvPicPr>
          <p:cNvPr id="5" name="图片 4"/>
          <p:cNvPicPr>
            <a:picLocks noChangeAspect="1"/>
          </p:cNvPicPr>
          <p:nvPr/>
        </p:nvPicPr>
        <p:blipFill>
          <a:blip r:embed="rId2">
            <a:clrChange>
              <a:clrFrom>
                <a:srgbClr val="FFFFFF"/>
              </a:clrFrom>
              <a:clrTo>
                <a:srgbClr val="FFFFFF">
                  <a:alpha val="0"/>
                </a:srgbClr>
              </a:clrTo>
            </a:clrChange>
          </a:blip>
          <a:stretch>
            <a:fillRect/>
          </a:stretch>
        </p:blipFill>
        <p:spPr>
          <a:xfrm>
            <a:off x="1343473" y="3560011"/>
            <a:ext cx="9301854" cy="268881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树的常考性质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06862" y="1556792"/>
            <a:ext cx="10584676" cy="481121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树的常考性质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87129" y="1447800"/>
            <a:ext cx="10024142" cy="5029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树的常考性质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59497" y="1504646"/>
            <a:ext cx="9479406" cy="491550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p>
        </p:txBody>
      </p:sp>
      <p:sp>
        <p:nvSpPr>
          <p:cNvPr id="3" name="内容占位符 2"/>
          <p:cNvSpPr>
            <a:spLocks noGrp="1"/>
          </p:cNvSpPr>
          <p:nvPr>
            <p:ph idx="1"/>
          </p:nvPr>
        </p:nvSpPr>
        <p:spPr/>
        <p:txBody>
          <a:bodyPr/>
          <a:lstStyle/>
          <a:p>
            <a:r>
              <a:rPr lang="zh-CN" altLang="en-US" dirty="0"/>
              <a:t>若一棵非空</a:t>
            </a:r>
            <a:r>
              <a:rPr lang="en-US" altLang="zh-CN" dirty="0"/>
              <a:t>k(k&gt;=2)</a:t>
            </a:r>
            <a:r>
              <a:rPr lang="zh-CN" altLang="en-US" dirty="0"/>
              <a:t>叉树</a:t>
            </a:r>
            <a:r>
              <a:rPr lang="en-US" altLang="zh-CN" dirty="0"/>
              <a:t>T</a:t>
            </a:r>
            <a:r>
              <a:rPr lang="zh-CN" altLang="en-US" dirty="0"/>
              <a:t>中的每个非叶结点都有</a:t>
            </a:r>
            <a:r>
              <a:rPr lang="en-US" altLang="zh-CN" dirty="0"/>
              <a:t>k</a:t>
            </a:r>
            <a:r>
              <a:rPr lang="zh-CN" altLang="en-US" dirty="0"/>
              <a:t>个孩子，则称</a:t>
            </a:r>
            <a:r>
              <a:rPr lang="en-US" altLang="zh-CN" dirty="0"/>
              <a:t>T</a:t>
            </a:r>
            <a:r>
              <a:rPr lang="zh-CN" altLang="en-US" dirty="0"/>
              <a:t>为正则</a:t>
            </a:r>
            <a:r>
              <a:rPr lang="en-US" altLang="zh-CN" dirty="0"/>
              <a:t>k</a:t>
            </a:r>
            <a:r>
              <a:rPr lang="zh-CN" altLang="en-US" dirty="0"/>
              <a:t>叉树。请回答下列问题并给出推导过程。</a:t>
            </a:r>
            <a:endParaRPr lang="en-US" altLang="zh-CN" dirty="0"/>
          </a:p>
          <a:p>
            <a:pPr lvl="1"/>
            <a:r>
              <a:rPr lang="zh-CN" altLang="en-US" dirty="0"/>
              <a:t>若</a:t>
            </a:r>
            <a:r>
              <a:rPr lang="en-US" altLang="zh-CN" dirty="0"/>
              <a:t>T</a:t>
            </a:r>
            <a:r>
              <a:rPr lang="zh-CN" altLang="en-US" dirty="0"/>
              <a:t>有</a:t>
            </a:r>
            <a:r>
              <a:rPr lang="en-US" altLang="zh-CN" dirty="0"/>
              <a:t>m</a:t>
            </a:r>
            <a:r>
              <a:rPr lang="zh-CN" altLang="en-US" dirty="0"/>
              <a:t>个非叶结点，则</a:t>
            </a:r>
            <a:r>
              <a:rPr lang="en-US" altLang="zh-CN" dirty="0"/>
              <a:t>T</a:t>
            </a:r>
            <a:r>
              <a:rPr lang="zh-CN" altLang="en-US" dirty="0"/>
              <a:t>中的叶结点有多少个？</a:t>
            </a:r>
            <a:endParaRPr lang="en-US" altLang="zh-CN" dirty="0"/>
          </a:p>
          <a:p>
            <a:pPr lvl="1"/>
            <a:r>
              <a:rPr lang="zh-CN" altLang="en-US" dirty="0"/>
              <a:t>若</a:t>
            </a:r>
            <a:r>
              <a:rPr lang="en-US" altLang="zh-CN" dirty="0"/>
              <a:t>T</a:t>
            </a:r>
            <a:r>
              <a:rPr lang="zh-CN" altLang="en-US" dirty="0"/>
              <a:t>的高度为</a:t>
            </a:r>
            <a:r>
              <a:rPr lang="en-US" altLang="zh-CN" dirty="0"/>
              <a:t>h</a:t>
            </a:r>
            <a:r>
              <a:rPr lang="zh-CN" altLang="en-US" dirty="0"/>
              <a:t>（单结点的树</a:t>
            </a:r>
            <a:r>
              <a:rPr lang="en-US" altLang="zh-CN" dirty="0"/>
              <a:t>h=1</a:t>
            </a:r>
            <a:r>
              <a:rPr lang="zh-CN" altLang="en-US" dirty="0"/>
              <a:t>），则</a:t>
            </a:r>
            <a:r>
              <a:rPr lang="en-US" altLang="zh-CN" dirty="0"/>
              <a:t>T</a:t>
            </a:r>
            <a:r>
              <a:rPr lang="zh-CN" altLang="en-US" dirty="0"/>
              <a:t>的结点数最多为多少个？最少为多少个？</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例题答案</a:t>
            </a:r>
          </a:p>
        </p:txBody>
      </p:sp>
      <p:sp>
        <p:nvSpPr>
          <p:cNvPr id="3" name="内容占位符 2"/>
          <p:cNvSpPr>
            <a:spLocks noGrp="1"/>
          </p:cNvSpPr>
          <p:nvPr>
            <p:ph idx="1"/>
          </p:nvPr>
        </p:nvSpPr>
        <p:spPr>
          <a:xfrm>
            <a:off x="1117600" y="1905000"/>
            <a:ext cx="10523016" cy="4114800"/>
          </a:xfrm>
        </p:spPr>
        <p:txBody>
          <a:bodyPr/>
          <a:lstStyle/>
          <a:p>
            <a:endParaRPr lang="en-US" altLang="zh-CN" dirty="0"/>
          </a:p>
          <a:p>
            <a:r>
              <a:rPr lang="zh-CN" altLang="en-US" dirty="0"/>
              <a:t>树</a:t>
            </a:r>
            <a:r>
              <a:rPr lang="en-US" altLang="zh-CN" dirty="0"/>
              <a:t>T</a:t>
            </a:r>
            <a:r>
              <a:rPr lang="zh-CN" altLang="en-US" dirty="0"/>
              <a:t>的结点总数</a:t>
            </a:r>
            <a:r>
              <a:rPr lang="en-US" altLang="zh-CN" dirty="0"/>
              <a:t>n = n</a:t>
            </a:r>
            <a:r>
              <a:rPr lang="en-US" altLang="zh-CN" baseline="-25000" dirty="0"/>
              <a:t>0</a:t>
            </a:r>
            <a:r>
              <a:rPr lang="en-US" altLang="zh-CN" dirty="0"/>
              <a:t> + </a:t>
            </a:r>
            <a:r>
              <a:rPr lang="en-US" altLang="zh-CN" dirty="0" err="1"/>
              <a:t>n</a:t>
            </a:r>
            <a:r>
              <a:rPr lang="en-US" altLang="zh-CN" baseline="-25000" dirty="0" err="1"/>
              <a:t>k</a:t>
            </a:r>
            <a:r>
              <a:rPr lang="en-US" altLang="zh-CN" dirty="0"/>
              <a:t> = n</a:t>
            </a:r>
            <a:r>
              <a:rPr lang="en-US" altLang="zh-CN" baseline="-25000" dirty="0"/>
              <a:t>0</a:t>
            </a:r>
            <a:r>
              <a:rPr lang="en-US" altLang="zh-CN" dirty="0"/>
              <a:t> + m</a:t>
            </a:r>
            <a:r>
              <a:rPr lang="zh-CN" altLang="en-US" dirty="0"/>
              <a:t>，又边数</a:t>
            </a:r>
            <a:r>
              <a:rPr lang="en-US" altLang="zh-CN" dirty="0"/>
              <a:t>e = n – 1 = </a:t>
            </a:r>
            <a:r>
              <a:rPr lang="en-US" altLang="zh-CN" dirty="0" err="1"/>
              <a:t>mk</a:t>
            </a:r>
            <a:r>
              <a:rPr lang="zh-CN" altLang="en-US" dirty="0"/>
              <a:t>；所以得</a:t>
            </a:r>
            <a:r>
              <a:rPr lang="en-US" altLang="zh-CN" dirty="0"/>
              <a:t>n</a:t>
            </a:r>
            <a:r>
              <a:rPr lang="en-US" altLang="zh-CN" baseline="-25000" dirty="0"/>
              <a:t>0</a:t>
            </a:r>
            <a:r>
              <a:rPr lang="en-US" altLang="zh-CN" dirty="0"/>
              <a:t> + m = </a:t>
            </a:r>
            <a:r>
              <a:rPr lang="en-US" altLang="zh-CN" dirty="0" err="1"/>
              <a:t>mk</a:t>
            </a:r>
            <a:r>
              <a:rPr lang="en-US" altLang="zh-CN" dirty="0"/>
              <a:t> + 1</a:t>
            </a:r>
            <a:r>
              <a:rPr lang="zh-CN" altLang="en-US" dirty="0"/>
              <a:t>；即 </a:t>
            </a:r>
            <a:r>
              <a:rPr lang="en-US" altLang="zh-CN" dirty="0"/>
              <a:t>n</a:t>
            </a:r>
            <a:r>
              <a:rPr lang="en-US" altLang="zh-CN" baseline="-25000" dirty="0"/>
              <a:t>0</a:t>
            </a:r>
            <a:r>
              <a:rPr lang="en-US" altLang="zh-CN" dirty="0"/>
              <a:t> = (k-1)m + 1</a:t>
            </a:r>
            <a:r>
              <a:rPr lang="zh-CN" altLang="en-US" dirty="0"/>
              <a:t>。</a:t>
            </a:r>
            <a:endParaRPr lang="en-US" altLang="zh-CN" dirty="0"/>
          </a:p>
          <a:p>
            <a:r>
              <a:rPr lang="zh-CN" altLang="en-US" dirty="0"/>
              <a:t>高度为</a:t>
            </a:r>
            <a:r>
              <a:rPr lang="en-US" altLang="zh-CN" dirty="0"/>
              <a:t>h</a:t>
            </a:r>
            <a:r>
              <a:rPr lang="zh-CN" altLang="en-US" dirty="0"/>
              <a:t>的数</a:t>
            </a:r>
            <a:r>
              <a:rPr lang="en-US" altLang="zh-CN" dirty="0"/>
              <a:t>T</a:t>
            </a:r>
            <a:r>
              <a:rPr lang="zh-CN" altLang="en-US" dirty="0"/>
              <a:t>中，结点最多时除</a:t>
            </a:r>
            <a:r>
              <a:rPr lang="en-US" altLang="zh-CN" dirty="0"/>
              <a:t>h</a:t>
            </a:r>
            <a:r>
              <a:rPr lang="zh-CN" altLang="en-US" dirty="0"/>
              <a:t>层外，</a:t>
            </a:r>
            <a:r>
              <a:rPr lang="en-US" altLang="zh-CN" dirty="0"/>
              <a:t>1</a:t>
            </a:r>
            <a:r>
              <a:rPr lang="zh-CN" altLang="en-US" dirty="0"/>
              <a:t>到</a:t>
            </a:r>
            <a:r>
              <a:rPr lang="en-US" altLang="zh-CN" dirty="0"/>
              <a:t>h-1</a:t>
            </a:r>
            <a:r>
              <a:rPr lang="zh-CN" altLang="en-US" dirty="0"/>
              <a:t>层每层所有结点都是度为</a:t>
            </a:r>
            <a:r>
              <a:rPr lang="en-US" altLang="zh-CN" dirty="0"/>
              <a:t>k</a:t>
            </a:r>
            <a:r>
              <a:rPr lang="zh-CN" altLang="en-US" dirty="0"/>
              <a:t>的结点，而</a:t>
            </a:r>
            <a:r>
              <a:rPr lang="en-US" altLang="zh-CN" dirty="0"/>
              <a:t>h</a:t>
            </a:r>
            <a:r>
              <a:rPr lang="zh-CN" altLang="en-US" dirty="0"/>
              <a:t>层为叶结点，即满树。此时第</a:t>
            </a:r>
            <a:r>
              <a:rPr lang="en-US" altLang="zh-CN" dirty="0"/>
              <a:t>j</a:t>
            </a:r>
            <a:r>
              <a:rPr lang="zh-CN" altLang="en-US" dirty="0"/>
              <a:t>层结点数为</a:t>
            </a:r>
            <a:r>
              <a:rPr lang="en-US" altLang="zh-CN" dirty="0"/>
              <a:t>k</a:t>
            </a:r>
            <a:r>
              <a:rPr lang="en-US" altLang="zh-CN" baseline="30000" dirty="0"/>
              <a:t>j-1</a:t>
            </a:r>
            <a:r>
              <a:rPr lang="zh-CN" altLang="en-US" dirty="0"/>
              <a:t>，结点总数</a:t>
            </a:r>
            <a:r>
              <a:rPr lang="en-US" altLang="zh-CN" dirty="0"/>
              <a:t>M</a:t>
            </a:r>
            <a:r>
              <a:rPr lang="en-US" altLang="zh-CN" baseline="-25000" dirty="0"/>
              <a:t>1</a:t>
            </a:r>
            <a:r>
              <a:rPr lang="zh-CN" altLang="en-US" dirty="0"/>
              <a:t>为</a:t>
            </a:r>
            <a:endParaRPr lang="en-US" altLang="zh-CN" dirty="0"/>
          </a:p>
          <a:p>
            <a:r>
              <a:rPr lang="zh-CN" altLang="en-US" dirty="0"/>
              <a:t>结点最少时，第一层为根结点，下面</a:t>
            </a:r>
            <a:r>
              <a:rPr lang="en-US" altLang="zh-CN" dirty="0"/>
              <a:t>2</a:t>
            </a:r>
            <a:r>
              <a:rPr lang="zh-CN" altLang="en-US" dirty="0"/>
              <a:t>到</a:t>
            </a:r>
            <a:r>
              <a:rPr lang="en-US" altLang="zh-CN" dirty="0"/>
              <a:t>h-1</a:t>
            </a:r>
            <a:r>
              <a:rPr lang="zh-CN" altLang="en-US" dirty="0"/>
              <a:t>层每层都是一个度为</a:t>
            </a:r>
            <a:r>
              <a:rPr lang="en-US" altLang="zh-CN" dirty="0"/>
              <a:t>k</a:t>
            </a:r>
            <a:r>
              <a:rPr lang="zh-CN" altLang="en-US" dirty="0"/>
              <a:t>的结点，</a:t>
            </a:r>
            <a:r>
              <a:rPr lang="en-US" altLang="zh-CN" dirty="0"/>
              <a:t>k-1</a:t>
            </a:r>
            <a:r>
              <a:rPr lang="zh-CN" altLang="en-US" dirty="0"/>
              <a:t>个叶子结点，即每层有</a:t>
            </a:r>
            <a:r>
              <a:rPr lang="en-US" altLang="zh-CN" dirty="0"/>
              <a:t>k</a:t>
            </a:r>
            <a:r>
              <a:rPr lang="zh-CN" altLang="en-US" dirty="0"/>
              <a:t>个结点；</a:t>
            </a:r>
            <a:r>
              <a:rPr lang="en-US" altLang="zh-CN" dirty="0"/>
              <a:t>h</a:t>
            </a:r>
            <a:r>
              <a:rPr lang="zh-CN" altLang="en-US" dirty="0"/>
              <a:t>层则为</a:t>
            </a:r>
            <a:r>
              <a:rPr lang="en-US" altLang="zh-CN" dirty="0"/>
              <a:t>k</a:t>
            </a:r>
            <a:r>
              <a:rPr lang="zh-CN" altLang="en-US" dirty="0"/>
              <a:t>个叶子结点，结点总数</a:t>
            </a:r>
            <a:r>
              <a:rPr lang="en-US" altLang="zh-CN" dirty="0"/>
              <a:t>M</a:t>
            </a:r>
            <a:r>
              <a:rPr lang="en-US" altLang="zh-CN" baseline="-25000" dirty="0"/>
              <a:t>2</a:t>
            </a:r>
            <a:r>
              <a:rPr lang="zh-CN" altLang="en-US" dirty="0"/>
              <a:t>为 </a:t>
            </a:r>
            <a:r>
              <a:rPr lang="en-US" altLang="zh-CN" dirty="0"/>
              <a:t>1 + (h-1)k</a:t>
            </a:r>
          </a:p>
          <a:p>
            <a:pPr marL="0" indent="0">
              <a:buNone/>
            </a:pPr>
            <a:endParaRPr lang="zh-CN" altLang="en-US" dirty="0"/>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4799856" y="4143672"/>
            <a:ext cx="2160240" cy="786610"/>
          </a:xfrm>
          <a:prstGeom prst="rect">
            <a:avLst/>
          </a:prstGeom>
        </p:spPr>
      </p:pic>
      <p:sp>
        <p:nvSpPr>
          <p:cNvPr id="5" name="内容占位符 2">
            <a:extLst>
              <a:ext uri="{FF2B5EF4-FFF2-40B4-BE49-F238E27FC236}">
                <a16:creationId xmlns:a16="http://schemas.microsoft.com/office/drawing/2014/main" id="{75E20E92-76E3-463C-963C-375A23AA60C2}"/>
              </a:ext>
            </a:extLst>
          </p:cNvPr>
          <p:cNvSpPr txBox="1">
            <a:spLocks/>
          </p:cNvSpPr>
          <p:nvPr/>
        </p:nvSpPr>
        <p:spPr bwMode="auto">
          <a:xfrm>
            <a:off x="3215680" y="304800"/>
            <a:ext cx="8539680"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SzPct val="95000"/>
              <a:buFont typeface="Wingdings" panose="05000000000000000000"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anose="05000000000000000000"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anose="05000000000000000000"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r>
              <a:rPr lang="zh-CN" altLang="en-US" sz="2400" kern="0" dirty="0"/>
              <a:t>若一棵非空</a:t>
            </a:r>
            <a:r>
              <a:rPr lang="en-US" altLang="zh-CN" sz="2400" kern="0" dirty="0"/>
              <a:t>k(k&gt;=2)</a:t>
            </a:r>
            <a:r>
              <a:rPr lang="zh-CN" altLang="en-US" sz="2400" kern="0" dirty="0"/>
              <a:t>叉树</a:t>
            </a:r>
            <a:r>
              <a:rPr lang="en-US" altLang="zh-CN" sz="2400" kern="0" dirty="0"/>
              <a:t>T</a:t>
            </a:r>
            <a:r>
              <a:rPr lang="zh-CN" altLang="en-US" sz="2400" kern="0" dirty="0"/>
              <a:t>中的每个非叶结点都有</a:t>
            </a:r>
            <a:r>
              <a:rPr lang="en-US" altLang="zh-CN" sz="2400" kern="0" dirty="0"/>
              <a:t>k</a:t>
            </a:r>
            <a:r>
              <a:rPr lang="zh-CN" altLang="en-US" sz="2400" kern="0" dirty="0"/>
              <a:t>个孩子，则称</a:t>
            </a:r>
            <a:r>
              <a:rPr lang="en-US" altLang="zh-CN" sz="2400" kern="0" dirty="0"/>
              <a:t>T</a:t>
            </a:r>
            <a:r>
              <a:rPr lang="zh-CN" altLang="en-US" sz="2400" kern="0" dirty="0"/>
              <a:t>为正则</a:t>
            </a:r>
            <a:r>
              <a:rPr lang="en-US" altLang="zh-CN" sz="2400" kern="0" dirty="0"/>
              <a:t>k</a:t>
            </a:r>
            <a:r>
              <a:rPr lang="zh-CN" altLang="en-US" sz="2400" kern="0" dirty="0"/>
              <a:t>叉树。请回答下列问题并给出推导过程。</a:t>
            </a:r>
            <a:endParaRPr lang="en-US" altLang="zh-CN" sz="2400" kern="0" dirty="0"/>
          </a:p>
          <a:p>
            <a:pPr lvl="1"/>
            <a:r>
              <a:rPr lang="zh-CN" altLang="en-US" sz="2000" kern="0" dirty="0"/>
              <a:t>若</a:t>
            </a:r>
            <a:r>
              <a:rPr lang="en-US" altLang="zh-CN" sz="2000" kern="0" dirty="0"/>
              <a:t>T</a:t>
            </a:r>
            <a:r>
              <a:rPr lang="zh-CN" altLang="en-US" sz="2000" kern="0" dirty="0"/>
              <a:t>有</a:t>
            </a:r>
            <a:r>
              <a:rPr lang="en-US" altLang="zh-CN" sz="2000" kern="0" dirty="0"/>
              <a:t>m</a:t>
            </a:r>
            <a:r>
              <a:rPr lang="zh-CN" altLang="en-US" sz="2000" kern="0" dirty="0"/>
              <a:t>个非叶结点，则</a:t>
            </a:r>
            <a:r>
              <a:rPr lang="en-US" altLang="zh-CN" sz="2000" kern="0" dirty="0"/>
              <a:t>T</a:t>
            </a:r>
            <a:r>
              <a:rPr lang="zh-CN" altLang="en-US" sz="2000" kern="0" dirty="0"/>
              <a:t>中的叶结点有多少个？</a:t>
            </a:r>
            <a:endParaRPr lang="en-US" altLang="zh-CN" sz="2000" kern="0" dirty="0"/>
          </a:p>
          <a:p>
            <a:pPr lvl="1"/>
            <a:r>
              <a:rPr lang="zh-CN" altLang="en-US" sz="2000" kern="0" dirty="0"/>
              <a:t>若</a:t>
            </a:r>
            <a:r>
              <a:rPr lang="en-US" altLang="zh-CN" sz="2000" kern="0" dirty="0"/>
              <a:t>T</a:t>
            </a:r>
            <a:r>
              <a:rPr lang="zh-CN" altLang="en-US" sz="2000" kern="0" dirty="0"/>
              <a:t>的高度为</a:t>
            </a:r>
            <a:r>
              <a:rPr lang="en-US" altLang="zh-CN" sz="2000" kern="0" dirty="0"/>
              <a:t>h</a:t>
            </a:r>
            <a:r>
              <a:rPr lang="zh-CN" altLang="en-US" sz="2000" kern="0" dirty="0"/>
              <a:t>（单结点的树</a:t>
            </a:r>
            <a:r>
              <a:rPr lang="en-US" altLang="zh-CN" sz="2000" kern="0" dirty="0"/>
              <a:t>h=1</a:t>
            </a:r>
            <a:r>
              <a:rPr lang="zh-CN" altLang="en-US" sz="2000" kern="0" dirty="0"/>
              <a:t>），则</a:t>
            </a:r>
            <a:r>
              <a:rPr lang="en-US" altLang="zh-CN" sz="2000" kern="0" dirty="0"/>
              <a:t>T</a:t>
            </a:r>
            <a:r>
              <a:rPr lang="zh-CN" altLang="en-US" sz="2000" kern="0" dirty="0"/>
              <a:t>的结点数最多为多少个？最少为多少个？</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92636" y="757466"/>
            <a:ext cx="10852035" cy="56825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树的存储结构</a:t>
            </a:r>
          </a:p>
        </p:txBody>
      </p:sp>
      <p:sp>
        <p:nvSpPr>
          <p:cNvPr id="3" name="内容占位符 2"/>
          <p:cNvSpPr>
            <a:spLocks noGrp="1"/>
          </p:cNvSpPr>
          <p:nvPr>
            <p:ph idx="1"/>
          </p:nvPr>
        </p:nvSpPr>
        <p:spPr/>
        <p:txBody>
          <a:bodyPr/>
          <a:lstStyle/>
          <a:p>
            <a:r>
              <a:rPr lang="zh-CN" altLang="en-US" dirty="0"/>
              <a:t>广义表法*</a:t>
            </a:r>
            <a:endParaRPr lang="en-US" altLang="zh-CN" dirty="0"/>
          </a:p>
          <a:p>
            <a:r>
              <a:rPr lang="zh-CN" altLang="en-US" dirty="0"/>
              <a:t>父指针表示法（顺序存储）</a:t>
            </a:r>
            <a:endParaRPr lang="en-US" altLang="zh-CN" dirty="0"/>
          </a:p>
          <a:p>
            <a:r>
              <a:rPr lang="zh-CN" altLang="en-US" dirty="0"/>
              <a:t>孩子表示法（顺序</a:t>
            </a:r>
            <a:r>
              <a:rPr lang="en-US" altLang="zh-CN" dirty="0"/>
              <a:t>+</a:t>
            </a:r>
            <a:r>
              <a:rPr lang="zh-CN" altLang="en-US" dirty="0"/>
              <a:t>链式）</a:t>
            </a:r>
            <a:endParaRPr lang="en-US" altLang="zh-CN" dirty="0"/>
          </a:p>
          <a:p>
            <a:r>
              <a:rPr lang="zh-CN" altLang="en-US" dirty="0"/>
              <a:t>孩子链表表示法（链式）</a:t>
            </a:r>
            <a:endParaRPr lang="en-US" altLang="zh-CN" dirty="0"/>
          </a:p>
          <a:p>
            <a:r>
              <a:rPr lang="zh-CN" altLang="en-US" dirty="0"/>
              <a:t>左孩子右兄弟链表表示法</a:t>
            </a:r>
            <a:endParaRPr lang="en-US" altLang="zh-CN" dirty="0"/>
          </a:p>
          <a:p>
            <a:pPr lvl="1"/>
            <a:r>
              <a:rPr lang="zh-CN" altLang="en-US" dirty="0"/>
              <a:t>子女</a:t>
            </a:r>
            <a:r>
              <a:rPr lang="en-US" altLang="zh-CN" dirty="0"/>
              <a:t>-</a:t>
            </a:r>
            <a:r>
              <a:rPr lang="zh-CN" altLang="en-US" dirty="0"/>
              <a:t>兄弟链表表示法</a:t>
            </a:r>
            <a:endParaRPr lang="en-US" altLang="zh-CN" dirty="0"/>
          </a:p>
          <a:p>
            <a:pPr lvl="1"/>
            <a:r>
              <a:rPr lang="zh-CN" altLang="en-US" dirty="0"/>
              <a:t>长子</a:t>
            </a:r>
            <a:r>
              <a:rPr lang="en-US" altLang="zh-CN" dirty="0"/>
              <a:t>-</a:t>
            </a:r>
            <a:r>
              <a:rPr lang="zh-CN" altLang="en-US" dirty="0"/>
              <a:t>兄弟表示法</a:t>
            </a:r>
            <a:endParaRPr lang="en-US" altLang="zh-CN" dirty="0"/>
          </a:p>
          <a:p>
            <a:pPr lvl="1"/>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父指针表示法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733859" y="1447800"/>
            <a:ext cx="9130682" cy="50292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父指针表示法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6506" y="1447800"/>
            <a:ext cx="9965388" cy="50292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父指针表示法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59862" y="1447800"/>
            <a:ext cx="10078676" cy="5029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线索二叉树的两种实现思路</a:t>
            </a:r>
          </a:p>
        </p:txBody>
      </p:sp>
      <p:sp>
        <p:nvSpPr>
          <p:cNvPr id="3" name="内容占位符 2"/>
          <p:cNvSpPr>
            <a:spLocks noGrp="1"/>
          </p:cNvSpPr>
          <p:nvPr>
            <p:ph idx="1"/>
          </p:nvPr>
        </p:nvSpPr>
        <p:spPr/>
        <p:txBody>
          <a:bodyPr/>
          <a:lstStyle/>
          <a:p>
            <a:r>
              <a:rPr lang="zh-CN" altLang="en-US" dirty="0"/>
              <a:t>思路一：在原二叉链表中增加前驱和后继指针域</a:t>
            </a:r>
            <a:endParaRPr lang="en-US" altLang="zh-CN" dirty="0"/>
          </a:p>
          <a:p>
            <a:pPr lvl="1"/>
            <a:r>
              <a:rPr lang="zh-CN" altLang="en-US" dirty="0"/>
              <a:t>缺点：浪费空间</a:t>
            </a:r>
            <a:endParaRPr lang="en-US" altLang="zh-CN" dirty="0"/>
          </a:p>
        </p:txBody>
      </p:sp>
      <p:pic>
        <p:nvPicPr>
          <p:cNvPr id="4" name="Picture 5" descr="TU61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46275" y="3140968"/>
            <a:ext cx="8096250" cy="2973388"/>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父指针表示法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62215" y="1447800"/>
            <a:ext cx="9273970" cy="5029200"/>
          </a:xfrm>
          <a:prstGeom prst="rect">
            <a:avLst/>
          </a:prstGeom>
        </p:spPr>
      </p:pic>
      <p:sp>
        <p:nvSpPr>
          <p:cNvPr id="3" name="矩形 2">
            <a:extLst>
              <a:ext uri="{FF2B5EF4-FFF2-40B4-BE49-F238E27FC236}">
                <a16:creationId xmlns:a16="http://schemas.microsoft.com/office/drawing/2014/main" id="{C59E9CC2-7504-45F8-9DF5-60EBD11EE953}"/>
              </a:ext>
            </a:extLst>
          </p:cNvPr>
          <p:cNvSpPr/>
          <p:nvPr/>
        </p:nvSpPr>
        <p:spPr>
          <a:xfrm>
            <a:off x="5303912" y="548680"/>
            <a:ext cx="6408712" cy="1015663"/>
          </a:xfrm>
          <a:prstGeom prst="rect">
            <a:avLst/>
          </a:prstGeom>
        </p:spPr>
        <p:txBody>
          <a:bodyPr wrap="square">
            <a:spAutoFit/>
          </a:bodyPr>
          <a:lstStyle/>
          <a:p>
            <a:r>
              <a:rPr lang="zh-CN" altLang="en-US" sz="2000" dirty="0">
                <a:solidFill>
                  <a:srgbClr val="00B050"/>
                </a:solidFill>
              </a:rPr>
              <a:t>在树的父指针表示法中，若删除的不是叶结点，会使其子结点失去父指针，破坏树的结构，必须遍历整棵树重新调整父指针，因此一般不允许或代价很高。</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父指针表示法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48435" y="1447800"/>
            <a:ext cx="9701530" cy="50292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孩子表示法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54231" y="1556792"/>
            <a:ext cx="10889938" cy="481121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孩子表示法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94212" y="1447800"/>
            <a:ext cx="10009976" cy="50292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孩子链表表示法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407614" y="1665091"/>
            <a:ext cx="7783172" cy="459461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孩子链表表示法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181562" y="1905000"/>
            <a:ext cx="8235275" cy="41148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左孩子右兄弟链表表示法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296219" y="1672522"/>
            <a:ext cx="8005962" cy="457975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左孩子右兄弟链表表示法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145637" y="1905000"/>
            <a:ext cx="8307125" cy="41148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左孩子右兄弟链表表示法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75261" y="1556792"/>
            <a:ext cx="10647878" cy="481121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zh-CN" altLang="en-US" dirty="0"/>
              <a:t>普通树与二叉树的转换</a:t>
            </a:r>
          </a:p>
        </p:txBody>
      </p:sp>
      <p:sp>
        <p:nvSpPr>
          <p:cNvPr id="225283" name="Rectangle 3"/>
          <p:cNvSpPr>
            <a:spLocks noGrp="1" noChangeArrowheads="1"/>
          </p:cNvSpPr>
          <p:nvPr>
            <p:ph type="body" idx="1"/>
          </p:nvPr>
        </p:nvSpPr>
        <p:spPr/>
        <p:txBody>
          <a:bodyPr/>
          <a:lstStyle/>
          <a:p>
            <a:r>
              <a:rPr lang="zh-CN" altLang="en-US" dirty="0">
                <a:solidFill>
                  <a:srgbClr val="FF0000"/>
                </a:solidFill>
              </a:rPr>
              <a:t>对于任意</a:t>
            </a:r>
            <a:r>
              <a:rPr lang="en-US" altLang="zh-CN" dirty="0">
                <a:solidFill>
                  <a:srgbClr val="FF0000"/>
                </a:solidFill>
              </a:rPr>
              <a:t>k</a:t>
            </a:r>
            <a:r>
              <a:rPr lang="zh-CN" altLang="en-US" dirty="0">
                <a:solidFill>
                  <a:srgbClr val="FF0000"/>
                </a:solidFill>
              </a:rPr>
              <a:t>次树到相应二叉树的转换算法</a:t>
            </a:r>
          </a:p>
          <a:p>
            <a:pPr lvl="1"/>
            <a:r>
              <a:rPr lang="zh-CN" altLang="en-US" dirty="0"/>
              <a:t>对于具有子节点</a:t>
            </a:r>
            <a:r>
              <a:rPr lang="en-US" altLang="zh-CN" dirty="0"/>
              <a:t>n</a:t>
            </a:r>
            <a:r>
              <a:rPr lang="en-US" altLang="zh-CN" baseline="-25000" dirty="0"/>
              <a:t>1</a:t>
            </a:r>
            <a:r>
              <a:rPr lang="en-US" altLang="zh-CN" dirty="0"/>
              <a:t>,n</a:t>
            </a:r>
            <a:r>
              <a:rPr lang="en-US" altLang="zh-CN" baseline="-25000" dirty="0"/>
              <a:t>2</a:t>
            </a:r>
            <a:r>
              <a:rPr lang="en-US" altLang="zh-CN" dirty="0"/>
              <a:t>…</a:t>
            </a:r>
            <a:r>
              <a:rPr lang="en-US" altLang="zh-CN" dirty="0" err="1"/>
              <a:t>n</a:t>
            </a:r>
            <a:r>
              <a:rPr lang="en-US" altLang="zh-CN" baseline="-25000" dirty="0" err="1"/>
              <a:t>k</a:t>
            </a:r>
            <a:r>
              <a:rPr lang="zh-CN" altLang="en-US" dirty="0"/>
              <a:t>的节点</a:t>
            </a:r>
            <a:r>
              <a:rPr lang="en-US" altLang="zh-CN" dirty="0"/>
              <a:t>n,</a:t>
            </a:r>
            <a:r>
              <a:rPr lang="zh-CN" altLang="en-US" dirty="0"/>
              <a:t>将</a:t>
            </a:r>
            <a:r>
              <a:rPr lang="en-US" altLang="zh-CN" dirty="0"/>
              <a:t>n</a:t>
            </a:r>
            <a:r>
              <a:rPr lang="en-US" altLang="zh-CN" baseline="-25000" dirty="0"/>
              <a:t>1</a:t>
            </a:r>
            <a:r>
              <a:rPr lang="zh-CN" altLang="en-US" dirty="0"/>
              <a:t>作为其左子节点</a:t>
            </a:r>
            <a:r>
              <a:rPr lang="en-US" altLang="zh-CN" dirty="0"/>
              <a:t>,</a:t>
            </a:r>
            <a:r>
              <a:rPr lang="zh-CN" altLang="en-US" dirty="0"/>
              <a:t>且</a:t>
            </a:r>
            <a:r>
              <a:rPr lang="en-US" altLang="zh-CN" dirty="0"/>
              <a:t>k</a:t>
            </a:r>
            <a:r>
              <a:rPr lang="en-US" altLang="zh-CN" baseline="-25000" dirty="0"/>
              <a:t>j+1</a:t>
            </a:r>
            <a:r>
              <a:rPr lang="zh-CN" altLang="en-US" dirty="0"/>
              <a:t>作为</a:t>
            </a:r>
            <a:r>
              <a:rPr lang="en-US" altLang="zh-CN" dirty="0" err="1"/>
              <a:t>k</a:t>
            </a:r>
            <a:r>
              <a:rPr lang="en-US" altLang="zh-CN" baseline="-25000" dirty="0" err="1"/>
              <a:t>j</a:t>
            </a:r>
            <a:r>
              <a:rPr lang="en-US" altLang="zh-CN" dirty="0"/>
              <a:t>(1 </a:t>
            </a:r>
            <a:r>
              <a:rPr lang="en-US" altLang="zh-CN" dirty="0">
                <a:sym typeface="Symbol" panose="05050102010706020507" pitchFamily="18" charset="2"/>
              </a:rPr>
              <a:t></a:t>
            </a:r>
            <a:r>
              <a:rPr lang="en-US" altLang="zh-CN" dirty="0"/>
              <a:t>j </a:t>
            </a:r>
            <a:r>
              <a:rPr lang="en-US" altLang="zh-CN" dirty="0">
                <a:sym typeface="Symbol" panose="05050102010706020507" pitchFamily="18" charset="2"/>
              </a:rPr>
              <a:t></a:t>
            </a:r>
            <a:r>
              <a:rPr lang="en-US" altLang="zh-CN" dirty="0"/>
              <a:t> k-1)</a:t>
            </a:r>
            <a:r>
              <a:rPr lang="zh-CN" altLang="en-US" dirty="0"/>
              <a:t>的右子节点</a:t>
            </a:r>
          </a:p>
          <a:p>
            <a:pPr lvl="1"/>
            <a:endParaRPr lang="zh-CN" altLang="en-US" dirty="0"/>
          </a:p>
          <a:p>
            <a:r>
              <a:rPr lang="zh-CN" altLang="en-US" dirty="0"/>
              <a:t>思路：“</a:t>
            </a:r>
            <a:r>
              <a:rPr lang="zh-CN" altLang="en-US" b="1" dirty="0">
                <a:solidFill>
                  <a:srgbClr val="FF0000"/>
                </a:solidFill>
              </a:rPr>
              <a:t>不同层在左，同层在右</a:t>
            </a:r>
            <a:r>
              <a:rPr lang="zh-CN" altLang="en-US"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线索二叉树的两种实现思路</a:t>
            </a:r>
          </a:p>
        </p:txBody>
      </p:sp>
      <p:sp>
        <p:nvSpPr>
          <p:cNvPr id="3" name="内容占位符 2"/>
          <p:cNvSpPr>
            <a:spLocks noGrp="1"/>
          </p:cNvSpPr>
          <p:nvPr>
            <p:ph idx="1"/>
          </p:nvPr>
        </p:nvSpPr>
        <p:spPr/>
        <p:txBody>
          <a:bodyPr/>
          <a:lstStyle/>
          <a:p>
            <a:r>
              <a:rPr lang="zh-CN" altLang="en-US" dirty="0"/>
              <a:t>思路二：利用原空链域存放前驱和后继指针，另增加标志位</a:t>
            </a:r>
          </a:p>
          <a:p>
            <a:pPr lvl="1"/>
            <a:r>
              <a:rPr lang="zh-CN" altLang="en-US" dirty="0"/>
              <a:t>一般约定，利用空的</a:t>
            </a:r>
            <a:r>
              <a:rPr lang="en-US" altLang="zh-CN" dirty="0" err="1"/>
              <a:t>leftChild</a:t>
            </a:r>
            <a:r>
              <a:rPr lang="zh-CN" altLang="en-US" dirty="0"/>
              <a:t>域存放结点的前驱结点指针，利用空的</a:t>
            </a:r>
            <a:r>
              <a:rPr lang="en-US" altLang="zh-CN" dirty="0" err="1"/>
              <a:t>rightChild</a:t>
            </a:r>
            <a:r>
              <a:rPr lang="zh-CN" altLang="en-US" dirty="0"/>
              <a:t>域存放结点的后继结点指针</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3647728" y="3290696"/>
            <a:ext cx="5302944" cy="328420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普通树与二叉树的转换</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7037" y="1484784"/>
            <a:ext cx="9964326" cy="495523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普通树与二叉树的转换</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799191" y="1484784"/>
            <a:ext cx="11000018" cy="495523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zh-CN" altLang="en-US" dirty="0"/>
              <a:t>习题</a:t>
            </a:r>
          </a:p>
        </p:txBody>
      </p:sp>
      <p:sp>
        <p:nvSpPr>
          <p:cNvPr id="227331" name="Rectangle 3"/>
          <p:cNvSpPr>
            <a:spLocks noGrp="1" noChangeArrowheads="1"/>
          </p:cNvSpPr>
          <p:nvPr>
            <p:ph type="body" idx="1"/>
          </p:nvPr>
        </p:nvSpPr>
        <p:spPr/>
        <p:txBody>
          <a:bodyPr/>
          <a:lstStyle/>
          <a:p>
            <a:r>
              <a:rPr lang="zh-CN" altLang="en-US" dirty="0"/>
              <a:t>将下页图所示树转换为等价的二叉树</a:t>
            </a:r>
          </a:p>
        </p:txBody>
      </p:sp>
      <p:pic>
        <p:nvPicPr>
          <p:cNvPr id="4" name="Picture 3" descr="tree-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5680" y="2535472"/>
            <a:ext cx="5833145" cy="345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zh-CN" altLang="en-US" dirty="0"/>
              <a:t>森林与二叉树的转换</a:t>
            </a:r>
          </a:p>
        </p:txBody>
      </p:sp>
      <p:sp>
        <p:nvSpPr>
          <p:cNvPr id="226307" name="Rectangle 3"/>
          <p:cNvSpPr>
            <a:spLocks noGrp="1" noChangeArrowheads="1"/>
          </p:cNvSpPr>
          <p:nvPr>
            <p:ph type="body" idx="1"/>
          </p:nvPr>
        </p:nvSpPr>
        <p:spPr/>
        <p:txBody>
          <a:bodyPr/>
          <a:lstStyle/>
          <a:p>
            <a:r>
              <a:rPr lang="zh-CN" altLang="en-US">
                <a:solidFill>
                  <a:srgbClr val="FF0000"/>
                </a:solidFill>
              </a:rPr>
              <a:t>对于任意森林到相应二叉树的转换算法为</a:t>
            </a:r>
            <a:r>
              <a:rPr lang="zh-CN" altLang="en-US"/>
              <a:t> </a:t>
            </a:r>
          </a:p>
          <a:p>
            <a:pPr lvl="1"/>
            <a:r>
              <a:rPr lang="zh-CN" altLang="en-US"/>
              <a:t>设</a:t>
            </a:r>
            <a:r>
              <a:rPr lang="en-US" altLang="zh-CN"/>
              <a:t>T=(T</a:t>
            </a:r>
            <a:r>
              <a:rPr lang="en-US" altLang="zh-CN" baseline="-25000"/>
              <a:t>1</a:t>
            </a:r>
            <a:r>
              <a:rPr lang="en-US" altLang="zh-CN"/>
              <a:t>,T</a:t>
            </a:r>
            <a:r>
              <a:rPr lang="en-US" altLang="zh-CN" baseline="-25000"/>
              <a:t>2</a:t>
            </a:r>
            <a:r>
              <a:rPr lang="en-US" altLang="zh-CN"/>
              <a:t>…..T</a:t>
            </a:r>
            <a:r>
              <a:rPr lang="en-US" altLang="zh-CN" baseline="-25000"/>
              <a:t>m</a:t>
            </a:r>
            <a:r>
              <a:rPr lang="en-US" altLang="zh-CN"/>
              <a:t>)</a:t>
            </a:r>
            <a:r>
              <a:rPr lang="zh-CN" altLang="en-US"/>
              <a:t>为</a:t>
            </a:r>
            <a:r>
              <a:rPr lang="en-US" altLang="zh-CN"/>
              <a:t>m(m</a:t>
            </a:r>
            <a:r>
              <a:rPr lang="en-US" altLang="zh-CN">
                <a:sym typeface="Symbol" panose="05050102010706020507" pitchFamily="18" charset="2"/>
              </a:rPr>
              <a:t>0</a:t>
            </a:r>
            <a:r>
              <a:rPr lang="en-US" altLang="zh-CN"/>
              <a:t>)</a:t>
            </a:r>
            <a:r>
              <a:rPr lang="zh-CN" altLang="en-US"/>
              <a:t>棵树的序列</a:t>
            </a:r>
            <a:r>
              <a:rPr lang="en-US" altLang="zh-CN"/>
              <a:t>,</a:t>
            </a:r>
            <a:r>
              <a:rPr lang="zh-CN" altLang="en-US"/>
              <a:t>而</a:t>
            </a:r>
            <a:r>
              <a:rPr lang="en-US" altLang="zh-CN"/>
              <a:t>BT (T</a:t>
            </a:r>
            <a:r>
              <a:rPr lang="en-US" altLang="zh-CN" baseline="-25000"/>
              <a:t>1</a:t>
            </a:r>
            <a:r>
              <a:rPr lang="en-US" altLang="zh-CN"/>
              <a:t>,T</a:t>
            </a:r>
            <a:r>
              <a:rPr lang="en-US" altLang="zh-CN" baseline="-25000"/>
              <a:t>2</a:t>
            </a:r>
            <a:r>
              <a:rPr lang="en-US" altLang="zh-CN"/>
              <a:t>…..T</a:t>
            </a:r>
            <a:r>
              <a:rPr lang="en-US" altLang="zh-CN" baseline="-25000"/>
              <a:t>m</a:t>
            </a:r>
            <a:r>
              <a:rPr lang="en-US" altLang="zh-CN"/>
              <a:t>)</a:t>
            </a:r>
            <a:r>
              <a:rPr lang="zh-CN" altLang="en-US"/>
              <a:t>为相应的二叉树</a:t>
            </a:r>
            <a:r>
              <a:rPr lang="en-US" altLang="zh-CN"/>
              <a:t>,</a:t>
            </a:r>
            <a:r>
              <a:rPr lang="zh-CN" altLang="en-US"/>
              <a:t>则</a:t>
            </a:r>
          </a:p>
          <a:p>
            <a:pPr lvl="2"/>
            <a:r>
              <a:rPr lang="zh-CN" altLang="en-US"/>
              <a:t>如果</a:t>
            </a:r>
            <a:r>
              <a:rPr lang="en-US" altLang="zh-CN"/>
              <a:t>m=0,</a:t>
            </a:r>
            <a:r>
              <a:rPr lang="zh-CN" altLang="en-US"/>
              <a:t>则</a:t>
            </a:r>
            <a:r>
              <a:rPr lang="en-US" altLang="zh-CN"/>
              <a:t>BT</a:t>
            </a:r>
            <a:r>
              <a:rPr lang="zh-CN" altLang="en-US"/>
              <a:t>为空树</a:t>
            </a:r>
          </a:p>
          <a:p>
            <a:pPr lvl="2"/>
            <a:r>
              <a:rPr lang="zh-CN" altLang="en-US"/>
              <a:t>如果</a:t>
            </a:r>
            <a:r>
              <a:rPr lang="en-US" altLang="zh-CN"/>
              <a:t>m&gt;0,</a:t>
            </a:r>
            <a:r>
              <a:rPr lang="zh-CN" altLang="en-US"/>
              <a:t>则</a:t>
            </a:r>
            <a:r>
              <a:rPr lang="en-US" altLang="zh-CN"/>
              <a:t>T</a:t>
            </a:r>
            <a:r>
              <a:rPr lang="en-US" altLang="zh-CN" baseline="-25000"/>
              <a:t>1</a:t>
            </a:r>
            <a:r>
              <a:rPr lang="zh-CN" altLang="en-US"/>
              <a:t>的根节点就是</a:t>
            </a:r>
            <a:r>
              <a:rPr lang="en-US" altLang="zh-CN"/>
              <a:t>BT</a:t>
            </a:r>
            <a:r>
              <a:rPr lang="zh-CN" altLang="en-US"/>
              <a:t>的根节点</a:t>
            </a:r>
            <a:r>
              <a:rPr lang="en-US" altLang="zh-CN"/>
              <a:t>,</a:t>
            </a:r>
            <a:r>
              <a:rPr lang="zh-CN" altLang="en-US"/>
              <a:t>而</a:t>
            </a:r>
            <a:r>
              <a:rPr lang="en-US" altLang="zh-CN"/>
              <a:t>BT</a:t>
            </a:r>
            <a:r>
              <a:rPr lang="zh-CN" altLang="en-US"/>
              <a:t>的左子树是</a:t>
            </a:r>
            <a:r>
              <a:rPr lang="en-US" altLang="zh-CN"/>
              <a:t>T</a:t>
            </a:r>
            <a:r>
              <a:rPr lang="en-US" altLang="zh-CN" baseline="-25000"/>
              <a:t>1</a:t>
            </a:r>
            <a:r>
              <a:rPr lang="zh-CN" altLang="en-US"/>
              <a:t>的子树</a:t>
            </a:r>
            <a:r>
              <a:rPr lang="en-US" altLang="zh-CN"/>
              <a:t>T</a:t>
            </a:r>
            <a:r>
              <a:rPr lang="en-US" altLang="zh-CN" baseline="-25000"/>
              <a:t>11</a:t>
            </a:r>
            <a:r>
              <a:rPr lang="en-US" altLang="zh-CN"/>
              <a:t>,T</a:t>
            </a:r>
            <a:r>
              <a:rPr lang="en-US" altLang="zh-CN" baseline="-25000"/>
              <a:t>12</a:t>
            </a:r>
            <a:r>
              <a:rPr lang="en-US" altLang="zh-CN"/>
              <a:t>…T</a:t>
            </a:r>
            <a:r>
              <a:rPr lang="en-US" altLang="zh-CN" baseline="-25000"/>
              <a:t>1K</a:t>
            </a:r>
            <a:r>
              <a:rPr lang="zh-CN" altLang="en-US"/>
              <a:t>转换成的</a:t>
            </a:r>
            <a:r>
              <a:rPr lang="en-US" altLang="zh-CN"/>
              <a:t>BT</a:t>
            </a:r>
            <a:r>
              <a:rPr lang="en-US" altLang="zh-CN" baseline="-25000"/>
              <a:t>l</a:t>
            </a:r>
            <a:r>
              <a:rPr lang="en-US" altLang="zh-CN"/>
              <a:t>(T</a:t>
            </a:r>
            <a:r>
              <a:rPr lang="en-US" altLang="zh-CN" baseline="-25000"/>
              <a:t>11</a:t>
            </a:r>
            <a:r>
              <a:rPr lang="en-US" altLang="zh-CN"/>
              <a:t>,T</a:t>
            </a:r>
            <a:r>
              <a:rPr lang="en-US" altLang="zh-CN" baseline="-25000"/>
              <a:t>12</a:t>
            </a:r>
            <a:r>
              <a:rPr lang="en-US" altLang="zh-CN"/>
              <a:t>…T</a:t>
            </a:r>
            <a:r>
              <a:rPr lang="en-US" altLang="zh-CN" baseline="-25000"/>
              <a:t>1K</a:t>
            </a:r>
            <a:r>
              <a:rPr lang="en-US" altLang="zh-CN"/>
              <a:t>),</a:t>
            </a:r>
            <a:r>
              <a:rPr lang="zh-CN" altLang="en-US"/>
              <a:t>其右子树为</a:t>
            </a:r>
            <a:r>
              <a:rPr lang="en-US" altLang="zh-CN"/>
              <a:t>BT</a:t>
            </a:r>
            <a:r>
              <a:rPr lang="en-US" altLang="zh-CN" baseline="-25000"/>
              <a:t>r</a:t>
            </a:r>
            <a:r>
              <a:rPr lang="en-US" altLang="zh-CN"/>
              <a:t>(T</a:t>
            </a:r>
            <a:r>
              <a:rPr lang="en-US" altLang="zh-CN" baseline="-25000"/>
              <a:t>2</a:t>
            </a:r>
            <a:r>
              <a:rPr lang="en-US" altLang="zh-CN"/>
              <a:t>…..T</a:t>
            </a:r>
            <a:r>
              <a:rPr lang="en-US" altLang="zh-CN" baseline="-25000"/>
              <a:t>m</a:t>
            </a:r>
            <a:r>
              <a:rPr lang="en-US" altLang="zh-CN"/>
              <a:t>)</a:t>
            </a:r>
          </a:p>
          <a:p>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森林与二叉树的转换</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11424" y="1529095"/>
            <a:ext cx="10775552" cy="486661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森林与二叉树的转换</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42209" y="1556792"/>
            <a:ext cx="10913982" cy="481121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zh-CN" altLang="en-US" dirty="0"/>
              <a:t>习题</a:t>
            </a:r>
          </a:p>
        </p:txBody>
      </p:sp>
      <p:sp>
        <p:nvSpPr>
          <p:cNvPr id="2" name="内容占位符 1"/>
          <p:cNvSpPr>
            <a:spLocks noGrp="1"/>
          </p:cNvSpPr>
          <p:nvPr>
            <p:ph idx="1"/>
          </p:nvPr>
        </p:nvSpPr>
        <p:spPr/>
        <p:txBody>
          <a:bodyPr/>
          <a:lstStyle/>
          <a:p>
            <a:r>
              <a:rPr lang="zh-CN" altLang="en-US" dirty="0"/>
              <a:t>将下页图所示森林转换为等价的二叉树</a:t>
            </a:r>
          </a:p>
          <a:p>
            <a:endParaRPr lang="zh-CN" altLang="en-US" dirty="0"/>
          </a:p>
        </p:txBody>
      </p:sp>
      <p:pic>
        <p:nvPicPr>
          <p:cNvPr id="5" name="Picture 3" descr="树"/>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3269" y="2852937"/>
            <a:ext cx="8765462" cy="259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711200" y="1770214"/>
            <a:ext cx="11176000" cy="438437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树与森林的遍历</a:t>
            </a:r>
          </a:p>
        </p:txBody>
      </p:sp>
      <p:sp>
        <p:nvSpPr>
          <p:cNvPr id="3" name="内容占位符 2"/>
          <p:cNvSpPr>
            <a:spLocks noGrp="1"/>
          </p:cNvSpPr>
          <p:nvPr>
            <p:ph idx="1"/>
          </p:nvPr>
        </p:nvSpPr>
        <p:spPr/>
        <p:txBody>
          <a:bodyPr/>
          <a:lstStyle/>
          <a:p>
            <a:r>
              <a:rPr lang="zh-CN" altLang="en-US" dirty="0"/>
              <a:t>树与森林的深度优先遍历</a:t>
            </a:r>
            <a:endParaRPr lang="en-US" altLang="zh-CN" dirty="0"/>
          </a:p>
          <a:p>
            <a:pPr lvl="1"/>
            <a:r>
              <a:rPr lang="zh-CN" altLang="en-US" dirty="0"/>
              <a:t>先根遍历、后根遍历</a:t>
            </a:r>
            <a:endParaRPr lang="en-US" altLang="zh-CN" dirty="0"/>
          </a:p>
          <a:p>
            <a:endParaRPr lang="en-US" altLang="zh-CN" dirty="0"/>
          </a:p>
          <a:p>
            <a:r>
              <a:rPr lang="zh-CN" altLang="en-US" dirty="0"/>
              <a:t>树与森林的广度优先遍历</a:t>
            </a:r>
            <a:endParaRPr lang="en-US" altLang="zh-CN" dirty="0"/>
          </a:p>
          <a:p>
            <a:pPr lvl="1"/>
            <a:r>
              <a:rPr lang="zh-CN" altLang="en-US" dirty="0"/>
              <a:t>层次序遍历</a:t>
            </a:r>
            <a:endParaRPr lang="en-U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树的先根遍历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43473" y="1554778"/>
            <a:ext cx="9911454" cy="48985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线索二叉树的存储结构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63320" y="1556792"/>
            <a:ext cx="10271760" cy="4811216"/>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树的后根遍历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15480" y="1451965"/>
            <a:ext cx="9767440" cy="502087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树的层次序遍历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34567" y="1556792"/>
            <a:ext cx="10729266" cy="4811216"/>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森林的先根遍历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631127" y="1772816"/>
            <a:ext cx="11336146" cy="437916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森林的先根遍历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87847" y="1737940"/>
            <a:ext cx="10822706" cy="444892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森林的后根遍历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629742" y="1772817"/>
            <a:ext cx="11338916" cy="4379166"/>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森林的后根遍历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2801" y="1587630"/>
            <a:ext cx="10972798" cy="474954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森林的深度优先遍历</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155700" y="2619375"/>
            <a:ext cx="10287000" cy="2686050"/>
          </a:xfrm>
          <a:prstGeom prst="rect">
            <a:avLst/>
          </a:prstGeom>
        </p:spPr>
      </p:pic>
      <p:sp>
        <p:nvSpPr>
          <p:cNvPr id="3" name="矩形 2">
            <a:extLst>
              <a:ext uri="{FF2B5EF4-FFF2-40B4-BE49-F238E27FC236}">
                <a16:creationId xmlns:a16="http://schemas.microsoft.com/office/drawing/2014/main" id="{7E171E51-CDDE-49B6-A82F-CF3B2035E7EE}"/>
              </a:ext>
            </a:extLst>
          </p:cNvPr>
          <p:cNvSpPr/>
          <p:nvPr/>
        </p:nvSpPr>
        <p:spPr>
          <a:xfrm>
            <a:off x="812800" y="5445224"/>
            <a:ext cx="10899824" cy="830997"/>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00B050"/>
                </a:solidFill>
                <a:latin typeface="HiddenHorzOCR"/>
              </a:rPr>
              <a:t>树的二叉树表示。</a:t>
            </a:r>
            <a:endParaRPr lang="en-US" altLang="zh-CN" sz="2400" dirty="0">
              <a:solidFill>
                <a:srgbClr val="00B050"/>
              </a:solidFill>
              <a:latin typeface="HiddenHorzOCR"/>
            </a:endParaRPr>
          </a:p>
          <a:p>
            <a:pPr marL="342900" indent="-342900">
              <a:buFont typeface="Arial" panose="020B0604020202020204" pitchFamily="34" charset="0"/>
              <a:buChar char="•"/>
            </a:pPr>
            <a:r>
              <a:rPr lang="zh-CN" altLang="en-US" sz="2400" dirty="0">
                <a:solidFill>
                  <a:srgbClr val="00B050"/>
                </a:solidFill>
                <a:latin typeface="HiddenHorzOCR"/>
              </a:rPr>
              <a:t>森林的先根次序遍历和后根次序遍历对应为二叉树的前序遍历和中序遍历。</a:t>
            </a:r>
            <a:endParaRPr lang="zh-CN" altLang="en-US" sz="2400" dirty="0">
              <a:solidFill>
                <a:srgbClr val="00B05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zh-CN" altLang="en-US" dirty="0"/>
              <a:t>习题</a:t>
            </a:r>
          </a:p>
        </p:txBody>
      </p:sp>
      <p:sp>
        <p:nvSpPr>
          <p:cNvPr id="218115" name="Rectangle 3"/>
          <p:cNvSpPr>
            <a:spLocks noGrp="1" noChangeArrowheads="1"/>
          </p:cNvSpPr>
          <p:nvPr>
            <p:ph sz="half" idx="1"/>
          </p:nvPr>
        </p:nvSpPr>
        <p:spPr/>
        <p:txBody>
          <a:bodyPr/>
          <a:lstStyle/>
          <a:p>
            <a:r>
              <a:rPr lang="zh-CN" altLang="en-US" sz="2600"/>
              <a:t>写出如右图所示树的先根、后根、层次序遍历结果</a:t>
            </a:r>
          </a:p>
        </p:txBody>
      </p:sp>
      <p:pic>
        <p:nvPicPr>
          <p:cNvPr id="218116" name="Picture 4" descr="tree-6"/>
          <p:cNvPicPr>
            <a:picLocks noGrp="1" noChangeAspect="1" noChangeArrowheads="1"/>
          </p:cNvPicPr>
          <p:nvPr>
            <p:ph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92144" y="1905000"/>
            <a:ext cx="2952328" cy="38413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zh-CN" altLang="en-US" dirty="0"/>
              <a:t>习题</a:t>
            </a:r>
          </a:p>
        </p:txBody>
      </p:sp>
      <p:sp>
        <p:nvSpPr>
          <p:cNvPr id="2" name="内容占位符 1"/>
          <p:cNvSpPr>
            <a:spLocks noGrp="1"/>
          </p:cNvSpPr>
          <p:nvPr>
            <p:ph idx="1"/>
          </p:nvPr>
        </p:nvSpPr>
        <p:spPr/>
        <p:txBody>
          <a:bodyPr/>
          <a:lstStyle/>
          <a:p>
            <a:r>
              <a:rPr lang="zh-CN" altLang="en-US" dirty="0"/>
              <a:t>将下图所示森林转换为等价的二叉树</a:t>
            </a:r>
          </a:p>
          <a:p>
            <a:endParaRPr lang="zh-CN" altLang="en-US" dirty="0"/>
          </a:p>
        </p:txBody>
      </p:sp>
      <p:pic>
        <p:nvPicPr>
          <p:cNvPr id="5" name="Picture 3" descr="树"/>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2009" y="3068961"/>
            <a:ext cx="7307982" cy="2166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solidFill>
                  <a:srgbClr val="FF0000"/>
                </a:solidFill>
              </a:rPr>
              <a:t>Part III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pPr algn="l"/>
            <a:r>
              <a:rPr lang="zh-CN" altLang="en-US" dirty="0">
                <a:solidFill>
                  <a:schemeClr val="accent1"/>
                </a:solidFill>
                <a:effectLst>
                  <a:outerShdw blurRad="38100" dist="25400" dir="5400000" algn="ctr" rotWithShape="0">
                    <a:srgbClr val="6E747A">
                      <a:alpha val="43000"/>
                    </a:srgbClr>
                  </a:outerShdw>
                </a:effectLst>
              </a:rPr>
              <a:t>哈夫曼树</a:t>
            </a: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3935760" y="476672"/>
            <a:ext cx="8253194" cy="47325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先序线索二叉树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99359" y="1628800"/>
            <a:ext cx="10799682" cy="46672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r>
              <a:rPr lang="en-US" altLang="zh-CN" dirty="0"/>
              <a:t>Huffman</a:t>
            </a:r>
            <a:r>
              <a:rPr lang="zh-CN" altLang="en-US" dirty="0"/>
              <a:t>树定义</a:t>
            </a:r>
          </a:p>
        </p:txBody>
      </p:sp>
      <p:sp>
        <p:nvSpPr>
          <p:cNvPr id="711683" name="Rectangle 3"/>
          <p:cNvSpPr>
            <a:spLocks noGrp="1" noChangeArrowheads="1"/>
          </p:cNvSpPr>
          <p:nvPr>
            <p:ph type="body" idx="1"/>
          </p:nvPr>
        </p:nvSpPr>
        <p:spPr/>
        <p:txBody>
          <a:bodyPr/>
          <a:lstStyle/>
          <a:p>
            <a:r>
              <a:rPr lang="zh-CN" altLang="en-US" b="1" dirty="0">
                <a:solidFill>
                  <a:srgbClr val="FF0000"/>
                </a:solidFill>
              </a:rPr>
              <a:t>又称最优树，是一类带权路径长度最短的树</a:t>
            </a:r>
            <a:endParaRPr lang="en-US" altLang="zh-CN" b="1" dirty="0">
              <a:solidFill>
                <a:srgbClr val="FF0000"/>
              </a:solidFill>
            </a:endParaRPr>
          </a:p>
          <a:p>
            <a:pPr lvl="1"/>
            <a:r>
              <a:rPr lang="zh-CN" altLang="en-US" b="1" dirty="0">
                <a:solidFill>
                  <a:srgbClr val="FF0000"/>
                </a:solidFill>
              </a:rPr>
              <a:t>假设有</a:t>
            </a:r>
            <a:r>
              <a:rPr lang="en-US" altLang="zh-CN" b="1" dirty="0">
                <a:solidFill>
                  <a:srgbClr val="FF0000"/>
                </a:solidFill>
              </a:rPr>
              <a:t>n</a:t>
            </a:r>
            <a:r>
              <a:rPr lang="zh-CN" altLang="en-US" b="1" dirty="0">
                <a:solidFill>
                  <a:srgbClr val="FF0000"/>
                </a:solidFill>
              </a:rPr>
              <a:t>个权值</a:t>
            </a:r>
            <a:r>
              <a:rPr lang="en-US" altLang="zh-CN" b="1" dirty="0" err="1">
                <a:solidFill>
                  <a:srgbClr val="FF0000"/>
                </a:solidFill>
              </a:rPr>
              <a:t>w</a:t>
            </a:r>
            <a:r>
              <a:rPr lang="en-US" altLang="zh-CN" b="1" baseline="-25000" dirty="0" err="1">
                <a:solidFill>
                  <a:srgbClr val="FF0000"/>
                </a:solidFill>
              </a:rPr>
              <a:t>i</a:t>
            </a:r>
            <a:r>
              <a:rPr lang="zh-CN" altLang="en-US" b="1" dirty="0">
                <a:solidFill>
                  <a:srgbClr val="FF0000"/>
                </a:solidFill>
              </a:rPr>
              <a:t>，试构造一棵有</a:t>
            </a:r>
            <a:r>
              <a:rPr lang="en-US" altLang="zh-CN" b="1" dirty="0">
                <a:solidFill>
                  <a:srgbClr val="FF0000"/>
                </a:solidFill>
              </a:rPr>
              <a:t>n</a:t>
            </a:r>
            <a:r>
              <a:rPr lang="zh-CN" altLang="en-US" b="1" dirty="0">
                <a:solidFill>
                  <a:srgbClr val="FF0000"/>
                </a:solidFill>
              </a:rPr>
              <a:t>个叶子结点的二叉树，每个叶子的结点带权为</a:t>
            </a:r>
            <a:r>
              <a:rPr lang="en-US" altLang="zh-CN" b="1" dirty="0" err="1">
                <a:solidFill>
                  <a:srgbClr val="FF0000"/>
                </a:solidFill>
              </a:rPr>
              <a:t>w</a:t>
            </a:r>
            <a:r>
              <a:rPr lang="en-US" altLang="zh-CN" b="1" baseline="-25000" dirty="0" err="1">
                <a:solidFill>
                  <a:srgbClr val="FF0000"/>
                </a:solidFill>
              </a:rPr>
              <a:t>i</a:t>
            </a:r>
            <a:r>
              <a:rPr lang="zh-CN" altLang="en-US" b="1" dirty="0">
                <a:solidFill>
                  <a:srgbClr val="FF0000"/>
                </a:solidFill>
              </a:rPr>
              <a:t>，则其中</a:t>
            </a:r>
            <a:r>
              <a:rPr lang="en-US" altLang="zh-CN" b="1" dirty="0">
                <a:solidFill>
                  <a:srgbClr val="FF0000"/>
                </a:solidFill>
              </a:rPr>
              <a:t>WPL</a:t>
            </a:r>
            <a:r>
              <a:rPr lang="zh-CN" altLang="en-US" b="1" dirty="0">
                <a:solidFill>
                  <a:srgbClr val="FF0000"/>
                </a:solidFill>
              </a:rPr>
              <a:t>最小的二叉树称为最优二叉树或赫夫曼树</a:t>
            </a:r>
          </a:p>
          <a:p>
            <a:r>
              <a:rPr lang="zh-CN" altLang="en-US" dirty="0"/>
              <a:t>相关基本概念：</a:t>
            </a:r>
          </a:p>
          <a:p>
            <a:pPr lvl="1"/>
            <a:r>
              <a:rPr lang="zh-CN" altLang="en-US" b="1" dirty="0"/>
              <a:t>树的路径长度：</a:t>
            </a:r>
            <a:r>
              <a:rPr lang="zh-CN" altLang="en-US" dirty="0"/>
              <a:t>从根到每一结点的路径长度之和</a:t>
            </a:r>
          </a:p>
          <a:p>
            <a:pPr lvl="1"/>
            <a:r>
              <a:rPr lang="zh-CN" altLang="en-US" b="1" dirty="0"/>
              <a:t>结点的带权路径长度：</a:t>
            </a:r>
            <a:r>
              <a:rPr lang="zh-CN" altLang="en-US" dirty="0"/>
              <a:t>从该结点到树根之间的路径长度与结点上权的乘积</a:t>
            </a:r>
          </a:p>
          <a:p>
            <a:pPr lvl="1"/>
            <a:r>
              <a:rPr lang="zh-CN" altLang="en-US" b="1" dirty="0"/>
              <a:t>树的带权路径长度：</a:t>
            </a:r>
            <a:r>
              <a:rPr lang="zh-CN" altLang="en-US" dirty="0"/>
              <a:t>树中所有叶子结点的带权路径长度之和，通常记做</a:t>
            </a:r>
            <a:r>
              <a:rPr lang="en-US" altLang="zh-CN" dirty="0"/>
              <a:t>WPL</a:t>
            </a:r>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Huffman</a:t>
            </a:r>
            <a:r>
              <a:rPr lang="zh-CN" altLang="en-US" dirty="0"/>
              <a:t>树定义</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2800" y="1484784"/>
            <a:ext cx="10976183" cy="5373216"/>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Huffman</a:t>
            </a:r>
            <a:r>
              <a:rPr lang="zh-CN" altLang="en-US" dirty="0"/>
              <a:t>树定义</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77999" y="1447800"/>
            <a:ext cx="10442402" cy="50292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en-US" altLang="zh-CN" dirty="0"/>
              <a:t>Huffman</a:t>
            </a:r>
            <a:r>
              <a:rPr lang="zh-CN" altLang="en-US" dirty="0"/>
              <a:t>树构造算法</a:t>
            </a:r>
          </a:p>
        </p:txBody>
      </p:sp>
      <p:sp>
        <p:nvSpPr>
          <p:cNvPr id="723971" name="Rectangle 3"/>
          <p:cNvSpPr>
            <a:spLocks noGrp="1" noChangeArrowheads="1"/>
          </p:cNvSpPr>
          <p:nvPr>
            <p:ph idx="1"/>
          </p:nvPr>
        </p:nvSpPr>
        <p:spPr>
          <a:xfrm>
            <a:off x="1117600" y="1917065"/>
            <a:ext cx="10363200" cy="4114800"/>
          </a:xfrm>
        </p:spPr>
        <p:txBody>
          <a:bodyPr/>
          <a:lstStyle/>
          <a:p>
            <a:pPr marL="630555" indent="-630555">
              <a:buNone/>
            </a:pPr>
            <a:r>
              <a:rPr kumimoji="1" lang="en-US" altLang="zh-CN" dirty="0"/>
              <a:t>(1) </a:t>
            </a:r>
            <a:r>
              <a:rPr kumimoji="1" lang="zh-CN" altLang="en-US" dirty="0"/>
              <a:t>由给定的</a:t>
            </a:r>
            <a:r>
              <a:rPr kumimoji="1" lang="en-US" altLang="zh-CN" i="1" dirty="0"/>
              <a:t>n</a:t>
            </a:r>
            <a:r>
              <a:rPr kumimoji="1" lang="zh-CN" altLang="en-US" dirty="0"/>
              <a:t>个权值</a:t>
            </a:r>
            <a:r>
              <a:rPr kumimoji="1" lang="en-US" altLang="zh-CN" dirty="0"/>
              <a:t>{</a:t>
            </a:r>
            <a:r>
              <a:rPr kumimoji="1" lang="en-US" altLang="zh-CN" i="1" dirty="0"/>
              <a:t>w</a:t>
            </a:r>
            <a:r>
              <a:rPr kumimoji="1" lang="en-US" altLang="zh-CN" baseline="-25000" dirty="0"/>
              <a:t>0</a:t>
            </a:r>
            <a:r>
              <a:rPr kumimoji="1" lang="en-US" altLang="zh-CN" dirty="0"/>
              <a:t>, </a:t>
            </a:r>
            <a:r>
              <a:rPr kumimoji="1" lang="en-US" altLang="zh-CN" i="1" dirty="0"/>
              <a:t>w</a:t>
            </a:r>
            <a:r>
              <a:rPr kumimoji="1" lang="en-US" altLang="zh-CN" baseline="-25000" dirty="0"/>
              <a:t>1</a:t>
            </a:r>
            <a:r>
              <a:rPr kumimoji="1" lang="en-US" altLang="zh-CN" dirty="0"/>
              <a:t>, </a:t>
            </a:r>
            <a:r>
              <a:rPr kumimoji="1" lang="en-US" altLang="zh-CN" i="1" dirty="0"/>
              <a:t>w</a:t>
            </a:r>
            <a:r>
              <a:rPr kumimoji="1" lang="en-US" altLang="zh-CN" baseline="-25000" dirty="0"/>
              <a:t>2</a:t>
            </a:r>
            <a:r>
              <a:rPr kumimoji="1" lang="en-US" altLang="zh-CN" dirty="0"/>
              <a:t>, …, </a:t>
            </a:r>
            <a:r>
              <a:rPr kumimoji="1" lang="en-US" altLang="zh-CN" i="1" dirty="0"/>
              <a:t>w</a:t>
            </a:r>
            <a:r>
              <a:rPr kumimoji="1" lang="en-US" altLang="zh-CN" baseline="-25000" dirty="0"/>
              <a:t>n-1</a:t>
            </a:r>
            <a:r>
              <a:rPr kumimoji="1" lang="en-US" altLang="zh-CN" dirty="0"/>
              <a:t>}</a:t>
            </a:r>
            <a:r>
              <a:rPr kumimoji="1" lang="zh-CN" altLang="en-US" dirty="0"/>
              <a:t>，构造具有</a:t>
            </a:r>
            <a:r>
              <a:rPr kumimoji="1" lang="en-US" altLang="zh-CN" i="1" dirty="0"/>
              <a:t>n</a:t>
            </a:r>
            <a:r>
              <a:rPr kumimoji="1" lang="zh-CN" altLang="en-US" dirty="0"/>
              <a:t>棵二叉树的集合</a:t>
            </a:r>
            <a:r>
              <a:rPr kumimoji="1" lang="en-US" altLang="zh-CN" i="1" dirty="0"/>
              <a:t>F</a:t>
            </a:r>
            <a:r>
              <a:rPr kumimoji="1" lang="en-US" altLang="zh-CN" dirty="0"/>
              <a:t> = {</a:t>
            </a:r>
            <a:r>
              <a:rPr kumimoji="1" lang="en-US" altLang="zh-CN" i="1" dirty="0"/>
              <a:t>T</a:t>
            </a:r>
            <a:r>
              <a:rPr kumimoji="1" lang="en-US" altLang="zh-CN" baseline="-25000" dirty="0"/>
              <a:t>0</a:t>
            </a:r>
            <a:r>
              <a:rPr kumimoji="1" lang="en-US" altLang="zh-CN" dirty="0"/>
              <a:t>, </a:t>
            </a:r>
            <a:r>
              <a:rPr kumimoji="1" lang="en-US" altLang="zh-CN" i="1" dirty="0"/>
              <a:t>T</a:t>
            </a:r>
            <a:r>
              <a:rPr kumimoji="1" lang="en-US" altLang="zh-CN" baseline="-25000" dirty="0"/>
              <a:t>1</a:t>
            </a:r>
            <a:r>
              <a:rPr kumimoji="1" lang="en-US" altLang="zh-CN" dirty="0"/>
              <a:t>, </a:t>
            </a:r>
            <a:r>
              <a:rPr kumimoji="1" lang="en-US" altLang="zh-CN" i="1" dirty="0"/>
              <a:t>T</a:t>
            </a:r>
            <a:r>
              <a:rPr kumimoji="1" lang="en-US" altLang="zh-CN" baseline="-25000" dirty="0"/>
              <a:t>2</a:t>
            </a:r>
            <a:r>
              <a:rPr kumimoji="1" lang="en-US" altLang="zh-CN" dirty="0"/>
              <a:t>, …, </a:t>
            </a:r>
            <a:r>
              <a:rPr kumimoji="1" lang="en-US" altLang="zh-CN" i="1" dirty="0"/>
              <a:t>T</a:t>
            </a:r>
            <a:r>
              <a:rPr kumimoji="1" lang="en-US" altLang="zh-CN" baseline="-25000" dirty="0"/>
              <a:t>n-1</a:t>
            </a:r>
            <a:r>
              <a:rPr kumimoji="1" lang="en-US" altLang="zh-CN" dirty="0"/>
              <a:t>}</a:t>
            </a:r>
            <a:r>
              <a:rPr kumimoji="1" lang="zh-CN" altLang="en-US" dirty="0"/>
              <a:t>，其中每一棵二叉树</a:t>
            </a:r>
            <a:r>
              <a:rPr kumimoji="1" lang="en-US" altLang="zh-CN" i="1" dirty="0" err="1"/>
              <a:t>T</a:t>
            </a:r>
            <a:r>
              <a:rPr kumimoji="1" lang="en-US" altLang="zh-CN" baseline="-25000" dirty="0" err="1"/>
              <a:t>i</a:t>
            </a:r>
            <a:r>
              <a:rPr kumimoji="1" lang="zh-CN" altLang="en-US" dirty="0"/>
              <a:t>只有一个带有权值</a:t>
            </a:r>
            <a:r>
              <a:rPr kumimoji="1" lang="en-US" altLang="zh-CN" i="1" dirty="0" err="1"/>
              <a:t>w</a:t>
            </a:r>
            <a:r>
              <a:rPr kumimoji="1" lang="en-US" altLang="zh-CN" baseline="-25000" dirty="0" err="1"/>
              <a:t>i</a:t>
            </a:r>
            <a:r>
              <a:rPr kumimoji="1" lang="zh-CN" altLang="en-US" dirty="0"/>
              <a:t>的根结点，其左、右子树均为空。</a:t>
            </a:r>
          </a:p>
          <a:p>
            <a:pPr marL="630555" indent="-630555">
              <a:buNone/>
            </a:pPr>
            <a:r>
              <a:rPr kumimoji="1" lang="en-US" altLang="zh-CN" dirty="0"/>
              <a:t>(2) </a:t>
            </a:r>
            <a:r>
              <a:rPr kumimoji="1" lang="zh-CN" altLang="en-US" dirty="0"/>
              <a:t>在</a:t>
            </a:r>
            <a:r>
              <a:rPr kumimoji="1" lang="en-US" altLang="zh-CN" i="1" dirty="0"/>
              <a:t>F </a:t>
            </a:r>
            <a:r>
              <a:rPr kumimoji="1" lang="zh-CN" altLang="en-US" dirty="0"/>
              <a:t>中选取两棵根结点的权值最小的二叉树</a:t>
            </a:r>
            <a:r>
              <a:rPr kumimoji="1" lang="en-US" altLang="zh-CN" dirty="0"/>
              <a:t>, </a:t>
            </a:r>
            <a:r>
              <a:rPr kumimoji="1" lang="zh-CN" altLang="en-US" dirty="0"/>
              <a:t>作为左、右子树构造一棵新的二叉树。置新的二叉树的根结点的权值为其左、右子树上根结点的权值之和。</a:t>
            </a:r>
          </a:p>
          <a:p>
            <a:pPr marL="630555" indent="-630555">
              <a:buNone/>
            </a:pPr>
            <a:r>
              <a:rPr kumimoji="1" lang="en-US" altLang="zh-CN" dirty="0"/>
              <a:t>(3) </a:t>
            </a:r>
            <a:r>
              <a:rPr kumimoji="1" lang="zh-CN" altLang="en-US" dirty="0"/>
              <a:t>在</a:t>
            </a:r>
            <a:r>
              <a:rPr kumimoji="1" lang="en-US" altLang="zh-CN" i="1" dirty="0"/>
              <a:t>F </a:t>
            </a:r>
            <a:r>
              <a:rPr kumimoji="1" lang="zh-CN" altLang="en-US" dirty="0"/>
              <a:t>中删去这两棵二叉树，加入新得的树。</a:t>
            </a:r>
          </a:p>
          <a:p>
            <a:pPr marL="630555" indent="-630555">
              <a:buNone/>
            </a:pPr>
            <a:r>
              <a:rPr kumimoji="1" lang="en-US" altLang="zh-CN" dirty="0"/>
              <a:t>(4) </a:t>
            </a:r>
            <a:r>
              <a:rPr kumimoji="1" lang="zh-CN" altLang="en-US" dirty="0"/>
              <a:t>重复</a:t>
            </a:r>
            <a:r>
              <a:rPr kumimoji="1" lang="en-US" altLang="zh-CN" dirty="0"/>
              <a:t>(2) (3)</a:t>
            </a:r>
            <a:r>
              <a:rPr kumimoji="1" lang="zh-CN" altLang="en-US" dirty="0"/>
              <a:t>，直到</a:t>
            </a:r>
            <a:r>
              <a:rPr kumimoji="1" lang="en-US" altLang="zh-CN" dirty="0"/>
              <a:t>F</a:t>
            </a:r>
            <a:r>
              <a:rPr kumimoji="1" lang="zh-CN" altLang="en-US" dirty="0"/>
              <a:t>只含一棵树为止。这棵树就是赫夫曼树</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5065" name="Group 73"/>
          <p:cNvGraphicFramePr>
            <a:graphicFrameLocks noGrp="1"/>
          </p:cNvGraphicFramePr>
          <p:nvPr/>
        </p:nvGraphicFramePr>
        <p:xfrm>
          <a:off x="4511675" y="466725"/>
          <a:ext cx="3551238" cy="960120"/>
        </p:xfrm>
        <a:graphic>
          <a:graphicData uri="http://schemas.openxmlformats.org/drawingml/2006/table">
            <a:tbl>
              <a:tblPr/>
              <a:tblGrid>
                <a:gridCol w="390525">
                  <a:extLst>
                    <a:ext uri="{9D8B030D-6E8A-4147-A177-3AD203B41FA5}">
                      <a16:colId xmlns:a16="http://schemas.microsoft.com/office/drawing/2014/main" val="20000"/>
                    </a:ext>
                  </a:extLst>
                </a:gridCol>
                <a:gridCol w="3889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15925">
                  <a:extLst>
                    <a:ext uri="{9D8B030D-6E8A-4147-A177-3AD203B41FA5}">
                      <a16:colId xmlns:a16="http://schemas.microsoft.com/office/drawing/2014/main" val="20003"/>
                    </a:ext>
                  </a:extLst>
                </a:gridCol>
                <a:gridCol w="436562">
                  <a:extLst>
                    <a:ext uri="{9D8B030D-6E8A-4147-A177-3AD203B41FA5}">
                      <a16:colId xmlns:a16="http://schemas.microsoft.com/office/drawing/2014/main" val="20004"/>
                    </a:ext>
                  </a:extLst>
                </a:gridCol>
                <a:gridCol w="438150">
                  <a:extLst>
                    <a:ext uri="{9D8B030D-6E8A-4147-A177-3AD203B41FA5}">
                      <a16:colId xmlns:a16="http://schemas.microsoft.com/office/drawing/2014/main" val="20005"/>
                    </a:ext>
                  </a:extLst>
                </a:gridCol>
                <a:gridCol w="434975">
                  <a:extLst>
                    <a:ext uri="{9D8B030D-6E8A-4147-A177-3AD203B41FA5}">
                      <a16:colId xmlns:a16="http://schemas.microsoft.com/office/drawing/2014/main" val="20006"/>
                    </a:ext>
                  </a:extLst>
                </a:gridCol>
                <a:gridCol w="617538">
                  <a:extLst>
                    <a:ext uri="{9D8B030D-6E8A-4147-A177-3AD203B41FA5}">
                      <a16:colId xmlns:a16="http://schemas.microsoft.com/office/drawing/2014/main" val="20007"/>
                    </a:ext>
                  </a:extLst>
                </a:gridCol>
              </a:tblGrid>
              <a:tr h="30162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U</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L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003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rPr>
                        <a:t>120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725025" name="Group 33"/>
          <p:cNvGrpSpPr/>
          <p:nvPr/>
        </p:nvGrpSpPr>
        <p:grpSpPr bwMode="auto">
          <a:xfrm>
            <a:off x="3216275" y="1628775"/>
            <a:ext cx="6477000" cy="533400"/>
            <a:chOff x="703" y="754"/>
            <a:chExt cx="4218" cy="408"/>
          </a:xfrm>
        </p:grpSpPr>
        <p:sp>
          <p:nvSpPr>
            <p:cNvPr id="725026" name="Rectangle 34"/>
            <p:cNvSpPr>
              <a:spLocks noChangeArrowheads="1"/>
            </p:cNvSpPr>
            <p:nvPr/>
          </p:nvSpPr>
          <p:spPr bwMode="auto">
            <a:xfrm>
              <a:off x="703" y="754"/>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a:t>
              </a:r>
            </a:p>
            <a:p>
              <a:pPr algn="ctr"/>
              <a:r>
                <a:rPr lang="en-US" altLang="zh-CN" b="1">
                  <a:latin typeface="Times New Roman" panose="02020603050405020304" pitchFamily="18" charset="0"/>
                </a:rPr>
                <a:t>Z</a:t>
              </a:r>
            </a:p>
          </p:txBody>
        </p:sp>
        <p:sp>
          <p:nvSpPr>
            <p:cNvPr id="725027" name="Rectangle 35"/>
            <p:cNvSpPr>
              <a:spLocks noChangeArrowheads="1"/>
            </p:cNvSpPr>
            <p:nvPr/>
          </p:nvSpPr>
          <p:spPr bwMode="auto">
            <a:xfrm>
              <a:off x="1247" y="754"/>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7</a:t>
              </a:r>
            </a:p>
            <a:p>
              <a:pPr algn="ctr"/>
              <a:r>
                <a:rPr lang="en-US" altLang="zh-CN" b="1">
                  <a:latin typeface="Times New Roman" panose="02020603050405020304" pitchFamily="18" charset="0"/>
                </a:rPr>
                <a:t>K</a:t>
              </a:r>
            </a:p>
          </p:txBody>
        </p:sp>
        <p:sp>
          <p:nvSpPr>
            <p:cNvPr id="725028" name="Rectangle 36"/>
            <p:cNvSpPr>
              <a:spLocks noChangeArrowheads="1"/>
            </p:cNvSpPr>
            <p:nvPr/>
          </p:nvSpPr>
          <p:spPr bwMode="auto">
            <a:xfrm>
              <a:off x="1791" y="754"/>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dirty="0">
                  <a:latin typeface="Times New Roman" panose="02020603050405020304" pitchFamily="18" charset="0"/>
                </a:rPr>
                <a:t>24</a:t>
              </a:r>
            </a:p>
            <a:p>
              <a:pPr algn="ctr"/>
              <a:r>
                <a:rPr lang="en-US" altLang="zh-CN" b="1" dirty="0">
                  <a:latin typeface="Times New Roman" panose="02020603050405020304" pitchFamily="18" charset="0"/>
                </a:rPr>
                <a:t>F</a:t>
              </a:r>
            </a:p>
          </p:txBody>
        </p:sp>
        <p:sp>
          <p:nvSpPr>
            <p:cNvPr id="725029" name="Rectangle 37"/>
            <p:cNvSpPr>
              <a:spLocks noChangeArrowheads="1"/>
            </p:cNvSpPr>
            <p:nvPr/>
          </p:nvSpPr>
          <p:spPr bwMode="auto">
            <a:xfrm>
              <a:off x="2336" y="754"/>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32</a:t>
              </a:r>
            </a:p>
            <a:p>
              <a:pPr algn="ctr"/>
              <a:r>
                <a:rPr lang="en-US" altLang="zh-CN" b="1">
                  <a:latin typeface="Times New Roman" panose="02020603050405020304" pitchFamily="18" charset="0"/>
                </a:rPr>
                <a:t>C</a:t>
              </a:r>
            </a:p>
          </p:txBody>
        </p:sp>
        <p:sp>
          <p:nvSpPr>
            <p:cNvPr id="725030" name="Rectangle 38"/>
            <p:cNvSpPr>
              <a:spLocks noChangeArrowheads="1"/>
            </p:cNvSpPr>
            <p:nvPr/>
          </p:nvSpPr>
          <p:spPr bwMode="auto">
            <a:xfrm>
              <a:off x="2880" y="754"/>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37</a:t>
              </a:r>
            </a:p>
            <a:p>
              <a:pPr algn="ctr"/>
              <a:r>
                <a:rPr lang="en-US" altLang="zh-CN" b="1">
                  <a:latin typeface="Times New Roman" panose="02020603050405020304" pitchFamily="18" charset="0"/>
                </a:rPr>
                <a:t>U</a:t>
              </a:r>
            </a:p>
          </p:txBody>
        </p:sp>
        <p:sp>
          <p:nvSpPr>
            <p:cNvPr id="725031" name="Rectangle 39"/>
            <p:cNvSpPr>
              <a:spLocks noChangeArrowheads="1"/>
            </p:cNvSpPr>
            <p:nvPr/>
          </p:nvSpPr>
          <p:spPr bwMode="auto">
            <a:xfrm>
              <a:off x="3470" y="754"/>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D</a:t>
              </a:r>
            </a:p>
          </p:txBody>
        </p:sp>
        <p:sp>
          <p:nvSpPr>
            <p:cNvPr id="725032" name="Rectangle 40"/>
            <p:cNvSpPr>
              <a:spLocks noChangeArrowheads="1"/>
            </p:cNvSpPr>
            <p:nvPr/>
          </p:nvSpPr>
          <p:spPr bwMode="auto">
            <a:xfrm>
              <a:off x="4059" y="754"/>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L</a:t>
              </a:r>
            </a:p>
          </p:txBody>
        </p:sp>
        <p:sp>
          <p:nvSpPr>
            <p:cNvPr id="725033" name="Rectangle 41"/>
            <p:cNvSpPr>
              <a:spLocks noChangeArrowheads="1"/>
            </p:cNvSpPr>
            <p:nvPr/>
          </p:nvSpPr>
          <p:spPr bwMode="auto">
            <a:xfrm>
              <a:off x="4649" y="754"/>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120</a:t>
              </a:r>
            </a:p>
            <a:p>
              <a:pPr algn="ctr"/>
              <a:r>
                <a:rPr lang="en-US" altLang="zh-CN" b="1">
                  <a:latin typeface="Times New Roman" panose="02020603050405020304" pitchFamily="18" charset="0"/>
                </a:rPr>
                <a:t>E</a:t>
              </a:r>
            </a:p>
          </p:txBody>
        </p:sp>
      </p:grpSp>
      <p:sp>
        <p:nvSpPr>
          <p:cNvPr id="725034" name="Text Box 42"/>
          <p:cNvSpPr txBox="1">
            <a:spLocks noChangeArrowheads="1"/>
          </p:cNvSpPr>
          <p:nvPr/>
        </p:nvSpPr>
        <p:spPr bwMode="auto">
          <a:xfrm>
            <a:off x="1974851" y="1773238"/>
            <a:ext cx="989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latin typeface="Times New Roman" panose="02020603050405020304" pitchFamily="18" charset="0"/>
              </a:rPr>
              <a:t>Step 1</a:t>
            </a:r>
          </a:p>
        </p:txBody>
      </p:sp>
      <p:sp>
        <p:nvSpPr>
          <p:cNvPr id="725035" name="Rectangle 43"/>
          <p:cNvSpPr>
            <a:spLocks noChangeArrowheads="1"/>
          </p:cNvSpPr>
          <p:nvPr/>
        </p:nvSpPr>
        <p:spPr bwMode="auto">
          <a:xfrm>
            <a:off x="3216276" y="3573463"/>
            <a:ext cx="417513" cy="5334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a:t>
            </a:r>
          </a:p>
          <a:p>
            <a:pPr algn="ctr"/>
            <a:r>
              <a:rPr lang="en-US" altLang="zh-CN" b="1">
                <a:latin typeface="Times New Roman" panose="02020603050405020304" pitchFamily="18" charset="0"/>
              </a:rPr>
              <a:t>Z</a:t>
            </a:r>
          </a:p>
        </p:txBody>
      </p:sp>
      <p:sp>
        <p:nvSpPr>
          <p:cNvPr id="725036" name="Rectangle 44"/>
          <p:cNvSpPr>
            <a:spLocks noChangeArrowheads="1"/>
          </p:cNvSpPr>
          <p:nvPr/>
        </p:nvSpPr>
        <p:spPr bwMode="auto">
          <a:xfrm>
            <a:off x="4079876" y="3573463"/>
            <a:ext cx="417513" cy="5334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7</a:t>
            </a:r>
          </a:p>
          <a:p>
            <a:pPr algn="ctr"/>
            <a:r>
              <a:rPr lang="en-US" altLang="zh-CN" b="1">
                <a:latin typeface="Times New Roman" panose="02020603050405020304" pitchFamily="18" charset="0"/>
              </a:rPr>
              <a:t>K</a:t>
            </a:r>
          </a:p>
        </p:txBody>
      </p:sp>
      <p:sp>
        <p:nvSpPr>
          <p:cNvPr id="725037" name="Rectangle 45"/>
          <p:cNvSpPr>
            <a:spLocks noChangeArrowheads="1"/>
          </p:cNvSpPr>
          <p:nvPr/>
        </p:nvSpPr>
        <p:spPr bwMode="auto">
          <a:xfrm>
            <a:off x="4943476" y="2708275"/>
            <a:ext cx="417513" cy="5334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24</a:t>
            </a:r>
          </a:p>
          <a:p>
            <a:pPr algn="ctr"/>
            <a:r>
              <a:rPr lang="en-US" altLang="zh-CN" b="1">
                <a:latin typeface="Times New Roman" panose="02020603050405020304" pitchFamily="18" charset="0"/>
              </a:rPr>
              <a:t>F</a:t>
            </a:r>
          </a:p>
        </p:txBody>
      </p:sp>
      <p:sp>
        <p:nvSpPr>
          <p:cNvPr id="725038" name="Rectangle 46"/>
          <p:cNvSpPr>
            <a:spLocks noChangeArrowheads="1"/>
          </p:cNvSpPr>
          <p:nvPr/>
        </p:nvSpPr>
        <p:spPr bwMode="auto">
          <a:xfrm>
            <a:off x="5808663" y="2708275"/>
            <a:ext cx="417512" cy="5334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32</a:t>
            </a:r>
          </a:p>
          <a:p>
            <a:pPr algn="ctr"/>
            <a:r>
              <a:rPr lang="en-US" altLang="zh-CN" b="1">
                <a:latin typeface="Times New Roman" panose="02020603050405020304" pitchFamily="18" charset="0"/>
              </a:rPr>
              <a:t>C</a:t>
            </a:r>
          </a:p>
        </p:txBody>
      </p:sp>
      <p:sp>
        <p:nvSpPr>
          <p:cNvPr id="725039" name="Rectangle 47"/>
          <p:cNvSpPr>
            <a:spLocks noChangeArrowheads="1"/>
          </p:cNvSpPr>
          <p:nvPr/>
        </p:nvSpPr>
        <p:spPr bwMode="auto">
          <a:xfrm>
            <a:off x="6672263" y="2708275"/>
            <a:ext cx="417512" cy="5334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37</a:t>
            </a:r>
          </a:p>
          <a:p>
            <a:pPr algn="ctr"/>
            <a:r>
              <a:rPr lang="en-US" altLang="zh-CN" b="1">
                <a:latin typeface="Times New Roman" panose="02020603050405020304" pitchFamily="18" charset="0"/>
              </a:rPr>
              <a:t>U</a:t>
            </a:r>
          </a:p>
        </p:txBody>
      </p:sp>
      <p:sp>
        <p:nvSpPr>
          <p:cNvPr id="725040" name="Rectangle 48"/>
          <p:cNvSpPr>
            <a:spLocks noChangeArrowheads="1"/>
          </p:cNvSpPr>
          <p:nvPr/>
        </p:nvSpPr>
        <p:spPr bwMode="auto">
          <a:xfrm>
            <a:off x="7608888" y="2708275"/>
            <a:ext cx="417512" cy="5334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D</a:t>
            </a:r>
          </a:p>
        </p:txBody>
      </p:sp>
      <p:sp>
        <p:nvSpPr>
          <p:cNvPr id="725041" name="Rectangle 49"/>
          <p:cNvSpPr>
            <a:spLocks noChangeArrowheads="1"/>
          </p:cNvSpPr>
          <p:nvPr/>
        </p:nvSpPr>
        <p:spPr bwMode="auto">
          <a:xfrm>
            <a:off x="8543926" y="2708275"/>
            <a:ext cx="417513" cy="5334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L</a:t>
            </a:r>
          </a:p>
        </p:txBody>
      </p:sp>
      <p:sp>
        <p:nvSpPr>
          <p:cNvPr id="725042" name="Rectangle 50"/>
          <p:cNvSpPr>
            <a:spLocks noChangeArrowheads="1"/>
          </p:cNvSpPr>
          <p:nvPr/>
        </p:nvSpPr>
        <p:spPr bwMode="auto">
          <a:xfrm>
            <a:off x="9480551" y="2708275"/>
            <a:ext cx="417513" cy="5334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120</a:t>
            </a:r>
          </a:p>
          <a:p>
            <a:pPr algn="ctr"/>
            <a:r>
              <a:rPr lang="en-US" altLang="zh-CN" b="1">
                <a:latin typeface="Times New Roman" panose="02020603050405020304" pitchFamily="18" charset="0"/>
              </a:rPr>
              <a:t>E</a:t>
            </a:r>
          </a:p>
        </p:txBody>
      </p:sp>
      <p:sp>
        <p:nvSpPr>
          <p:cNvPr id="725043" name="Oval 51"/>
          <p:cNvSpPr>
            <a:spLocks noChangeArrowheads="1"/>
          </p:cNvSpPr>
          <p:nvPr/>
        </p:nvSpPr>
        <p:spPr bwMode="auto">
          <a:xfrm>
            <a:off x="3646488" y="2781300"/>
            <a:ext cx="488950" cy="4143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9</a:t>
            </a:r>
          </a:p>
        </p:txBody>
      </p:sp>
      <p:sp>
        <p:nvSpPr>
          <p:cNvPr id="725044" name="Line 52"/>
          <p:cNvSpPr>
            <a:spLocks noChangeShapeType="1"/>
          </p:cNvSpPr>
          <p:nvPr/>
        </p:nvSpPr>
        <p:spPr bwMode="auto">
          <a:xfrm flipH="1">
            <a:off x="3432176" y="3213101"/>
            <a:ext cx="277813" cy="2968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45" name="Line 53"/>
          <p:cNvSpPr>
            <a:spLocks noChangeShapeType="1"/>
          </p:cNvSpPr>
          <p:nvPr/>
        </p:nvSpPr>
        <p:spPr bwMode="auto">
          <a:xfrm>
            <a:off x="4079875" y="3213101"/>
            <a:ext cx="209550" cy="2968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5046" name="Group 54"/>
          <p:cNvGrpSpPr/>
          <p:nvPr/>
        </p:nvGrpSpPr>
        <p:grpSpPr bwMode="auto">
          <a:xfrm>
            <a:off x="3287713" y="4508501"/>
            <a:ext cx="6337300" cy="2016125"/>
            <a:chOff x="975" y="2568"/>
            <a:chExt cx="4127" cy="1543"/>
          </a:xfrm>
        </p:grpSpPr>
        <p:sp>
          <p:nvSpPr>
            <p:cNvPr id="725047" name="Rectangle 55"/>
            <p:cNvSpPr>
              <a:spLocks noChangeArrowheads="1"/>
            </p:cNvSpPr>
            <p:nvPr/>
          </p:nvSpPr>
          <p:spPr bwMode="auto">
            <a:xfrm>
              <a:off x="1430" y="3703"/>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a:t>
              </a:r>
            </a:p>
            <a:p>
              <a:pPr algn="ctr"/>
              <a:r>
                <a:rPr lang="en-US" altLang="zh-CN" b="1">
                  <a:latin typeface="Times New Roman" panose="02020603050405020304" pitchFamily="18" charset="0"/>
                </a:rPr>
                <a:t>Z</a:t>
              </a:r>
            </a:p>
          </p:txBody>
        </p:sp>
        <p:sp>
          <p:nvSpPr>
            <p:cNvPr id="725048" name="Rectangle 56"/>
            <p:cNvSpPr>
              <a:spLocks noChangeArrowheads="1"/>
            </p:cNvSpPr>
            <p:nvPr/>
          </p:nvSpPr>
          <p:spPr bwMode="auto">
            <a:xfrm>
              <a:off x="1974" y="3703"/>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7</a:t>
              </a:r>
            </a:p>
            <a:p>
              <a:pPr algn="ctr"/>
              <a:r>
                <a:rPr lang="en-US" altLang="zh-CN" b="1">
                  <a:latin typeface="Times New Roman" panose="02020603050405020304" pitchFamily="18" charset="0"/>
                </a:rPr>
                <a:t>K</a:t>
              </a:r>
            </a:p>
          </p:txBody>
        </p:sp>
        <p:sp>
          <p:nvSpPr>
            <p:cNvPr id="725049" name="Rectangle 57"/>
            <p:cNvSpPr>
              <a:spLocks noChangeArrowheads="1"/>
            </p:cNvSpPr>
            <p:nvPr/>
          </p:nvSpPr>
          <p:spPr bwMode="auto">
            <a:xfrm>
              <a:off x="2517" y="3158"/>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24</a:t>
              </a:r>
            </a:p>
            <a:p>
              <a:pPr algn="ctr"/>
              <a:r>
                <a:rPr lang="en-US" altLang="zh-CN" b="1">
                  <a:latin typeface="Times New Roman" panose="02020603050405020304" pitchFamily="18" charset="0"/>
                </a:rPr>
                <a:t>F</a:t>
              </a:r>
            </a:p>
          </p:txBody>
        </p:sp>
        <p:sp>
          <p:nvSpPr>
            <p:cNvPr id="725050" name="Rectangle 58"/>
            <p:cNvSpPr>
              <a:spLocks noChangeArrowheads="1"/>
            </p:cNvSpPr>
            <p:nvPr/>
          </p:nvSpPr>
          <p:spPr bwMode="auto">
            <a:xfrm>
              <a:off x="975" y="2568"/>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32</a:t>
              </a:r>
            </a:p>
            <a:p>
              <a:pPr algn="ctr"/>
              <a:r>
                <a:rPr lang="en-US" altLang="zh-CN" b="1">
                  <a:latin typeface="Times New Roman" panose="02020603050405020304" pitchFamily="18" charset="0"/>
                </a:rPr>
                <a:t>C</a:t>
              </a:r>
            </a:p>
          </p:txBody>
        </p:sp>
        <p:sp>
          <p:nvSpPr>
            <p:cNvPr id="725051" name="Rectangle 59"/>
            <p:cNvSpPr>
              <a:spLocks noChangeArrowheads="1"/>
            </p:cNvSpPr>
            <p:nvPr/>
          </p:nvSpPr>
          <p:spPr bwMode="auto">
            <a:xfrm>
              <a:off x="3061" y="2568"/>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37</a:t>
              </a:r>
            </a:p>
            <a:p>
              <a:pPr algn="ctr"/>
              <a:r>
                <a:rPr lang="en-US" altLang="zh-CN" b="1">
                  <a:latin typeface="Times New Roman" panose="02020603050405020304" pitchFamily="18" charset="0"/>
                </a:rPr>
                <a:t>U</a:t>
              </a:r>
            </a:p>
          </p:txBody>
        </p:sp>
        <p:sp>
          <p:nvSpPr>
            <p:cNvPr id="725052" name="Rectangle 60"/>
            <p:cNvSpPr>
              <a:spLocks noChangeArrowheads="1"/>
            </p:cNvSpPr>
            <p:nvPr/>
          </p:nvSpPr>
          <p:spPr bwMode="auto">
            <a:xfrm>
              <a:off x="3651" y="2568"/>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D</a:t>
              </a:r>
            </a:p>
          </p:txBody>
        </p:sp>
        <p:sp>
          <p:nvSpPr>
            <p:cNvPr id="725053" name="Rectangle 61"/>
            <p:cNvSpPr>
              <a:spLocks noChangeArrowheads="1"/>
            </p:cNvSpPr>
            <p:nvPr/>
          </p:nvSpPr>
          <p:spPr bwMode="auto">
            <a:xfrm>
              <a:off x="4240" y="2568"/>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L</a:t>
              </a:r>
            </a:p>
          </p:txBody>
        </p:sp>
        <p:sp>
          <p:nvSpPr>
            <p:cNvPr id="725054" name="Rectangle 62"/>
            <p:cNvSpPr>
              <a:spLocks noChangeArrowheads="1"/>
            </p:cNvSpPr>
            <p:nvPr/>
          </p:nvSpPr>
          <p:spPr bwMode="auto">
            <a:xfrm>
              <a:off x="4830" y="2568"/>
              <a:ext cx="272" cy="40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120</a:t>
              </a:r>
            </a:p>
            <a:p>
              <a:pPr algn="ctr"/>
              <a:r>
                <a:rPr lang="en-US" altLang="zh-CN" b="1">
                  <a:latin typeface="Times New Roman" panose="02020603050405020304" pitchFamily="18" charset="0"/>
                </a:rPr>
                <a:t>E</a:t>
              </a:r>
            </a:p>
          </p:txBody>
        </p:sp>
        <p:sp>
          <p:nvSpPr>
            <p:cNvPr id="725055" name="Oval 63"/>
            <p:cNvSpPr>
              <a:spLocks noChangeArrowheads="1"/>
            </p:cNvSpPr>
            <p:nvPr/>
          </p:nvSpPr>
          <p:spPr bwMode="auto">
            <a:xfrm>
              <a:off x="1701" y="3204"/>
              <a:ext cx="318" cy="317"/>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9</a:t>
              </a:r>
            </a:p>
          </p:txBody>
        </p:sp>
        <p:sp>
          <p:nvSpPr>
            <p:cNvPr id="725056" name="Line 64"/>
            <p:cNvSpPr>
              <a:spLocks noChangeShapeType="1"/>
            </p:cNvSpPr>
            <p:nvPr/>
          </p:nvSpPr>
          <p:spPr bwMode="auto">
            <a:xfrm flipH="1">
              <a:off x="1566" y="3476"/>
              <a:ext cx="181" cy="2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57" name="Line 65"/>
            <p:cNvSpPr>
              <a:spLocks noChangeShapeType="1"/>
            </p:cNvSpPr>
            <p:nvPr/>
          </p:nvSpPr>
          <p:spPr bwMode="auto">
            <a:xfrm>
              <a:off x="1974" y="3476"/>
              <a:ext cx="136" cy="22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5058" name="Oval 66"/>
          <p:cNvSpPr>
            <a:spLocks noChangeArrowheads="1"/>
          </p:cNvSpPr>
          <p:nvPr/>
        </p:nvSpPr>
        <p:spPr bwMode="auto">
          <a:xfrm>
            <a:off x="5159375" y="4581525"/>
            <a:ext cx="488950" cy="4143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33</a:t>
            </a:r>
          </a:p>
        </p:txBody>
      </p:sp>
      <p:sp>
        <p:nvSpPr>
          <p:cNvPr id="725059" name="Line 67"/>
          <p:cNvSpPr>
            <a:spLocks noChangeShapeType="1"/>
          </p:cNvSpPr>
          <p:nvPr/>
        </p:nvSpPr>
        <p:spPr bwMode="auto">
          <a:xfrm flipH="1">
            <a:off x="4799013" y="5013325"/>
            <a:ext cx="419100" cy="4143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60" name="Line 68"/>
          <p:cNvSpPr>
            <a:spLocks noChangeShapeType="1"/>
          </p:cNvSpPr>
          <p:nvPr/>
        </p:nvSpPr>
        <p:spPr bwMode="auto">
          <a:xfrm>
            <a:off x="5591175" y="5013325"/>
            <a:ext cx="349250" cy="355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61" name="Line 69"/>
          <p:cNvSpPr>
            <a:spLocks noChangeShapeType="1"/>
          </p:cNvSpPr>
          <p:nvPr/>
        </p:nvSpPr>
        <p:spPr bwMode="auto">
          <a:xfrm>
            <a:off x="2135189" y="2420939"/>
            <a:ext cx="7800975" cy="15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62" name="Line 70"/>
          <p:cNvSpPr>
            <a:spLocks noChangeShapeType="1"/>
          </p:cNvSpPr>
          <p:nvPr/>
        </p:nvSpPr>
        <p:spPr bwMode="auto">
          <a:xfrm>
            <a:off x="2063750" y="4365625"/>
            <a:ext cx="8008938" cy="15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63" name="Text Box 71"/>
          <p:cNvSpPr txBox="1">
            <a:spLocks noChangeArrowheads="1"/>
          </p:cNvSpPr>
          <p:nvPr/>
        </p:nvSpPr>
        <p:spPr bwMode="auto">
          <a:xfrm>
            <a:off x="1827213" y="37163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latin typeface="Times New Roman" panose="02020603050405020304" pitchFamily="18" charset="0"/>
              </a:rPr>
              <a:t>Round 1</a:t>
            </a:r>
          </a:p>
        </p:txBody>
      </p:sp>
      <p:sp>
        <p:nvSpPr>
          <p:cNvPr id="725064" name="Text Box 72"/>
          <p:cNvSpPr txBox="1">
            <a:spLocks noChangeArrowheads="1"/>
          </p:cNvSpPr>
          <p:nvPr/>
        </p:nvSpPr>
        <p:spPr bwMode="auto">
          <a:xfrm>
            <a:off x="1827213" y="4581525"/>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latin typeface="Times New Roman" panose="02020603050405020304" pitchFamily="18" charset="0"/>
              </a:rPr>
              <a:t>Round 2</a:t>
            </a:r>
          </a:p>
        </p:txBody>
      </p:sp>
      <p:sp>
        <p:nvSpPr>
          <p:cNvPr id="725066" name="Rectangle 74"/>
          <p:cNvSpPr>
            <a:spLocks noGrp="1" noChangeArrowheads="1"/>
          </p:cNvSpPr>
          <p:nvPr>
            <p:ph type="title"/>
          </p:nvPr>
        </p:nvSpPr>
        <p:spPr/>
        <p:txBody>
          <a:bodyPr/>
          <a:lstStyle/>
          <a:p>
            <a:r>
              <a:rPr lang="zh-CN" altLang="en-US" dirty="0"/>
              <a:t>例题</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20" name="Rectangle 4"/>
          <p:cNvSpPr>
            <a:spLocks noChangeArrowheads="1"/>
          </p:cNvSpPr>
          <p:nvPr/>
        </p:nvSpPr>
        <p:spPr bwMode="auto">
          <a:xfrm>
            <a:off x="6602413" y="4797524"/>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a:t>
            </a:r>
          </a:p>
          <a:p>
            <a:pPr algn="ctr"/>
            <a:r>
              <a:rPr lang="en-US" altLang="zh-CN" b="1">
                <a:latin typeface="Times New Roman" panose="02020603050405020304" pitchFamily="18" charset="0"/>
              </a:rPr>
              <a:t>Z</a:t>
            </a:r>
          </a:p>
        </p:txBody>
      </p:sp>
      <p:sp>
        <p:nvSpPr>
          <p:cNvPr id="726021" name="Rectangle 5"/>
          <p:cNvSpPr>
            <a:spLocks noChangeArrowheads="1"/>
          </p:cNvSpPr>
          <p:nvPr/>
        </p:nvSpPr>
        <p:spPr bwMode="auto">
          <a:xfrm>
            <a:off x="7466013" y="4797524"/>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7</a:t>
            </a:r>
          </a:p>
          <a:p>
            <a:pPr algn="ctr"/>
            <a:r>
              <a:rPr lang="en-US" altLang="zh-CN" b="1">
                <a:latin typeface="Times New Roman" panose="02020603050405020304" pitchFamily="18" charset="0"/>
              </a:rPr>
              <a:t>K</a:t>
            </a:r>
          </a:p>
        </p:txBody>
      </p:sp>
      <p:sp>
        <p:nvSpPr>
          <p:cNvPr id="726022" name="Rectangle 6"/>
          <p:cNvSpPr>
            <a:spLocks noChangeArrowheads="1"/>
          </p:cNvSpPr>
          <p:nvPr/>
        </p:nvSpPr>
        <p:spPr bwMode="auto">
          <a:xfrm>
            <a:off x="8328025" y="3932337"/>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24</a:t>
            </a:r>
          </a:p>
          <a:p>
            <a:pPr algn="ctr"/>
            <a:r>
              <a:rPr lang="en-US" altLang="zh-CN" b="1">
                <a:latin typeface="Times New Roman" panose="02020603050405020304" pitchFamily="18" charset="0"/>
              </a:rPr>
              <a:t>F</a:t>
            </a:r>
          </a:p>
        </p:txBody>
      </p:sp>
      <p:sp>
        <p:nvSpPr>
          <p:cNvPr id="726023" name="Rectangle 7"/>
          <p:cNvSpPr>
            <a:spLocks noChangeArrowheads="1"/>
          </p:cNvSpPr>
          <p:nvPr/>
        </p:nvSpPr>
        <p:spPr bwMode="auto">
          <a:xfrm>
            <a:off x="5880100" y="2995712"/>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32</a:t>
            </a:r>
          </a:p>
          <a:p>
            <a:pPr algn="ctr"/>
            <a:r>
              <a:rPr lang="en-US" altLang="zh-CN" b="1">
                <a:latin typeface="Times New Roman" panose="02020603050405020304" pitchFamily="18" charset="0"/>
              </a:rPr>
              <a:t>C</a:t>
            </a:r>
          </a:p>
        </p:txBody>
      </p:sp>
      <p:sp>
        <p:nvSpPr>
          <p:cNvPr id="726024" name="Rectangle 8"/>
          <p:cNvSpPr>
            <a:spLocks noChangeArrowheads="1"/>
          </p:cNvSpPr>
          <p:nvPr/>
        </p:nvSpPr>
        <p:spPr bwMode="auto">
          <a:xfrm>
            <a:off x="3071813" y="2130524"/>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37</a:t>
            </a:r>
          </a:p>
          <a:p>
            <a:pPr algn="ctr"/>
            <a:r>
              <a:rPr lang="en-US" altLang="zh-CN" b="1">
                <a:latin typeface="Times New Roman" panose="02020603050405020304" pitchFamily="18" charset="0"/>
              </a:rPr>
              <a:t>U</a:t>
            </a:r>
          </a:p>
        </p:txBody>
      </p:sp>
      <p:sp>
        <p:nvSpPr>
          <p:cNvPr id="726025" name="Rectangle 9"/>
          <p:cNvSpPr>
            <a:spLocks noChangeArrowheads="1"/>
          </p:cNvSpPr>
          <p:nvPr/>
        </p:nvSpPr>
        <p:spPr bwMode="auto">
          <a:xfrm>
            <a:off x="4008438" y="2130524"/>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D</a:t>
            </a:r>
          </a:p>
        </p:txBody>
      </p:sp>
      <p:sp>
        <p:nvSpPr>
          <p:cNvPr id="726026" name="Rectangle 10"/>
          <p:cNvSpPr>
            <a:spLocks noChangeArrowheads="1"/>
          </p:cNvSpPr>
          <p:nvPr/>
        </p:nvSpPr>
        <p:spPr bwMode="auto">
          <a:xfrm>
            <a:off x="4943475" y="2130524"/>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L</a:t>
            </a:r>
          </a:p>
        </p:txBody>
      </p:sp>
      <p:sp>
        <p:nvSpPr>
          <p:cNvPr id="726027" name="Rectangle 11"/>
          <p:cNvSpPr>
            <a:spLocks noChangeArrowheads="1"/>
          </p:cNvSpPr>
          <p:nvPr/>
        </p:nvSpPr>
        <p:spPr bwMode="auto">
          <a:xfrm>
            <a:off x="9264650" y="2130524"/>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120</a:t>
            </a:r>
          </a:p>
          <a:p>
            <a:pPr algn="ctr"/>
            <a:r>
              <a:rPr lang="en-US" altLang="zh-CN" b="1">
                <a:latin typeface="Times New Roman" panose="02020603050405020304" pitchFamily="18" charset="0"/>
              </a:rPr>
              <a:t>E</a:t>
            </a:r>
          </a:p>
        </p:txBody>
      </p:sp>
      <p:sp>
        <p:nvSpPr>
          <p:cNvPr id="726028" name="Oval 12"/>
          <p:cNvSpPr>
            <a:spLocks noChangeArrowheads="1"/>
          </p:cNvSpPr>
          <p:nvPr/>
        </p:nvSpPr>
        <p:spPr bwMode="auto">
          <a:xfrm>
            <a:off x="7032626" y="4005363"/>
            <a:ext cx="504825" cy="503237"/>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9</a:t>
            </a:r>
          </a:p>
        </p:txBody>
      </p:sp>
      <p:sp>
        <p:nvSpPr>
          <p:cNvPr id="726029" name="Line 13"/>
          <p:cNvSpPr>
            <a:spLocks noChangeShapeType="1"/>
          </p:cNvSpPr>
          <p:nvPr/>
        </p:nvSpPr>
        <p:spPr bwMode="auto">
          <a:xfrm flipH="1">
            <a:off x="6818314" y="4437162"/>
            <a:ext cx="287337" cy="3603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030" name="Line 14"/>
          <p:cNvSpPr>
            <a:spLocks noChangeShapeType="1"/>
          </p:cNvSpPr>
          <p:nvPr/>
        </p:nvSpPr>
        <p:spPr bwMode="auto">
          <a:xfrm>
            <a:off x="7466013" y="4437162"/>
            <a:ext cx="215900" cy="3603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031" name="Oval 15"/>
          <p:cNvSpPr>
            <a:spLocks noChangeArrowheads="1"/>
          </p:cNvSpPr>
          <p:nvPr/>
        </p:nvSpPr>
        <p:spPr bwMode="auto">
          <a:xfrm>
            <a:off x="7751764" y="3068738"/>
            <a:ext cx="504825" cy="503237"/>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33</a:t>
            </a:r>
          </a:p>
        </p:txBody>
      </p:sp>
      <p:sp>
        <p:nvSpPr>
          <p:cNvPr id="726032" name="Line 16"/>
          <p:cNvSpPr>
            <a:spLocks noChangeShapeType="1"/>
          </p:cNvSpPr>
          <p:nvPr/>
        </p:nvSpPr>
        <p:spPr bwMode="auto">
          <a:xfrm flipH="1">
            <a:off x="7391400" y="3500538"/>
            <a:ext cx="433388" cy="5032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033" name="Line 17"/>
          <p:cNvSpPr>
            <a:spLocks noChangeShapeType="1"/>
          </p:cNvSpPr>
          <p:nvPr/>
        </p:nvSpPr>
        <p:spPr bwMode="auto">
          <a:xfrm>
            <a:off x="8183563" y="3500537"/>
            <a:ext cx="360362"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034" name="Oval 18"/>
          <p:cNvSpPr>
            <a:spLocks noChangeArrowheads="1"/>
          </p:cNvSpPr>
          <p:nvPr/>
        </p:nvSpPr>
        <p:spPr bwMode="auto">
          <a:xfrm>
            <a:off x="7032626" y="2203549"/>
            <a:ext cx="504825" cy="5032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65</a:t>
            </a:r>
          </a:p>
        </p:txBody>
      </p:sp>
      <p:sp>
        <p:nvSpPr>
          <p:cNvPr id="726035" name="Line 19"/>
          <p:cNvSpPr>
            <a:spLocks noChangeShapeType="1"/>
          </p:cNvSpPr>
          <p:nvPr/>
        </p:nvSpPr>
        <p:spPr bwMode="auto">
          <a:xfrm flipV="1">
            <a:off x="6096001" y="2492474"/>
            <a:ext cx="936625" cy="5032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036" name="Line 20"/>
          <p:cNvSpPr>
            <a:spLocks noChangeShapeType="1"/>
          </p:cNvSpPr>
          <p:nvPr/>
        </p:nvSpPr>
        <p:spPr bwMode="auto">
          <a:xfrm>
            <a:off x="7535863" y="2563913"/>
            <a:ext cx="431800"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037" name="Text Box 21"/>
          <p:cNvSpPr txBox="1">
            <a:spLocks noChangeArrowheads="1"/>
          </p:cNvSpPr>
          <p:nvPr/>
        </p:nvSpPr>
        <p:spPr bwMode="auto">
          <a:xfrm>
            <a:off x="2063750" y="5516563"/>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latin typeface="Times New Roman" panose="02020603050405020304" pitchFamily="18" charset="0"/>
              </a:rPr>
              <a:t>Round 3</a:t>
            </a:r>
          </a:p>
        </p:txBody>
      </p:sp>
      <p:sp>
        <p:nvSpPr>
          <p:cNvPr id="4" name="标题 3"/>
          <p:cNvSpPr>
            <a:spLocks noGrp="1"/>
          </p:cNvSpPr>
          <p:nvPr>
            <p:ph type="title"/>
          </p:nvPr>
        </p:nvSpPr>
        <p:spPr/>
        <p:txBody>
          <a:bodyPr/>
          <a:lstStyle/>
          <a:p>
            <a:r>
              <a:rPr lang="zh-CN" altLang="en-US" dirty="0"/>
              <a:t>例题</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4" name="Rectangle 4"/>
          <p:cNvSpPr>
            <a:spLocks noChangeArrowheads="1"/>
          </p:cNvSpPr>
          <p:nvPr/>
        </p:nvSpPr>
        <p:spPr bwMode="auto">
          <a:xfrm>
            <a:off x="4586288" y="4656857"/>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a:t>
            </a:r>
          </a:p>
          <a:p>
            <a:pPr algn="ctr"/>
            <a:r>
              <a:rPr lang="en-US" altLang="zh-CN" b="1">
                <a:latin typeface="Times New Roman" panose="02020603050405020304" pitchFamily="18" charset="0"/>
              </a:rPr>
              <a:t>Z</a:t>
            </a:r>
          </a:p>
        </p:txBody>
      </p:sp>
      <p:sp>
        <p:nvSpPr>
          <p:cNvPr id="727045" name="Rectangle 5"/>
          <p:cNvSpPr>
            <a:spLocks noChangeArrowheads="1"/>
          </p:cNvSpPr>
          <p:nvPr/>
        </p:nvSpPr>
        <p:spPr bwMode="auto">
          <a:xfrm>
            <a:off x="5449888" y="4656857"/>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7</a:t>
            </a:r>
          </a:p>
          <a:p>
            <a:pPr algn="ctr"/>
            <a:r>
              <a:rPr lang="en-US" altLang="zh-CN" b="1">
                <a:latin typeface="Times New Roman" panose="02020603050405020304" pitchFamily="18" charset="0"/>
              </a:rPr>
              <a:t>K</a:t>
            </a:r>
          </a:p>
        </p:txBody>
      </p:sp>
      <p:sp>
        <p:nvSpPr>
          <p:cNvPr id="727046" name="Rectangle 6"/>
          <p:cNvSpPr>
            <a:spLocks noChangeArrowheads="1"/>
          </p:cNvSpPr>
          <p:nvPr/>
        </p:nvSpPr>
        <p:spPr bwMode="auto">
          <a:xfrm>
            <a:off x="6311900" y="3791671"/>
            <a:ext cx="431800" cy="649287"/>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24</a:t>
            </a:r>
          </a:p>
          <a:p>
            <a:pPr algn="ctr"/>
            <a:r>
              <a:rPr lang="en-US" altLang="zh-CN" b="1">
                <a:latin typeface="Times New Roman" panose="02020603050405020304" pitchFamily="18" charset="0"/>
              </a:rPr>
              <a:t>F</a:t>
            </a:r>
          </a:p>
        </p:txBody>
      </p:sp>
      <p:sp>
        <p:nvSpPr>
          <p:cNvPr id="727047" name="Rectangle 7"/>
          <p:cNvSpPr>
            <a:spLocks noChangeArrowheads="1"/>
          </p:cNvSpPr>
          <p:nvPr/>
        </p:nvSpPr>
        <p:spPr bwMode="auto">
          <a:xfrm>
            <a:off x="3863975" y="2855046"/>
            <a:ext cx="431800" cy="649287"/>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32</a:t>
            </a:r>
          </a:p>
          <a:p>
            <a:pPr algn="ctr"/>
            <a:r>
              <a:rPr lang="en-US" altLang="zh-CN" b="1">
                <a:latin typeface="Times New Roman" panose="02020603050405020304" pitchFamily="18" charset="0"/>
              </a:rPr>
              <a:t>C</a:t>
            </a:r>
          </a:p>
        </p:txBody>
      </p:sp>
      <p:sp>
        <p:nvSpPr>
          <p:cNvPr id="727048" name="Rectangle 8"/>
          <p:cNvSpPr>
            <a:spLocks noChangeArrowheads="1"/>
          </p:cNvSpPr>
          <p:nvPr/>
        </p:nvSpPr>
        <p:spPr bwMode="auto">
          <a:xfrm>
            <a:off x="7392988" y="2782020"/>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37</a:t>
            </a:r>
          </a:p>
          <a:p>
            <a:pPr algn="ctr"/>
            <a:r>
              <a:rPr lang="en-US" altLang="zh-CN" b="1">
                <a:latin typeface="Times New Roman" panose="02020603050405020304" pitchFamily="18" charset="0"/>
              </a:rPr>
              <a:t>U</a:t>
            </a:r>
          </a:p>
        </p:txBody>
      </p:sp>
      <p:sp>
        <p:nvSpPr>
          <p:cNvPr id="727049" name="Rectangle 9"/>
          <p:cNvSpPr>
            <a:spLocks noChangeArrowheads="1"/>
          </p:cNvSpPr>
          <p:nvPr/>
        </p:nvSpPr>
        <p:spPr bwMode="auto">
          <a:xfrm>
            <a:off x="8329613" y="2782020"/>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D</a:t>
            </a:r>
          </a:p>
        </p:txBody>
      </p:sp>
      <p:sp>
        <p:nvSpPr>
          <p:cNvPr id="727050" name="Rectangle 10"/>
          <p:cNvSpPr>
            <a:spLocks noChangeArrowheads="1"/>
          </p:cNvSpPr>
          <p:nvPr/>
        </p:nvSpPr>
        <p:spPr bwMode="auto">
          <a:xfrm>
            <a:off x="2927350" y="1989857"/>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L</a:t>
            </a:r>
          </a:p>
        </p:txBody>
      </p:sp>
      <p:sp>
        <p:nvSpPr>
          <p:cNvPr id="727051" name="Rectangle 11"/>
          <p:cNvSpPr>
            <a:spLocks noChangeArrowheads="1"/>
          </p:cNvSpPr>
          <p:nvPr/>
        </p:nvSpPr>
        <p:spPr bwMode="auto">
          <a:xfrm>
            <a:off x="9264650" y="1916832"/>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120</a:t>
            </a:r>
          </a:p>
          <a:p>
            <a:pPr algn="ctr"/>
            <a:r>
              <a:rPr lang="en-US" altLang="zh-CN" b="1">
                <a:latin typeface="Times New Roman" panose="02020603050405020304" pitchFamily="18" charset="0"/>
              </a:rPr>
              <a:t>E</a:t>
            </a:r>
          </a:p>
        </p:txBody>
      </p:sp>
      <p:sp>
        <p:nvSpPr>
          <p:cNvPr id="727052" name="Oval 12"/>
          <p:cNvSpPr>
            <a:spLocks noChangeArrowheads="1"/>
          </p:cNvSpPr>
          <p:nvPr/>
        </p:nvSpPr>
        <p:spPr bwMode="auto">
          <a:xfrm>
            <a:off x="5016501" y="3864696"/>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9</a:t>
            </a:r>
          </a:p>
        </p:txBody>
      </p:sp>
      <p:sp>
        <p:nvSpPr>
          <p:cNvPr id="727053" name="Line 13"/>
          <p:cNvSpPr>
            <a:spLocks noChangeShapeType="1"/>
          </p:cNvSpPr>
          <p:nvPr/>
        </p:nvSpPr>
        <p:spPr bwMode="auto">
          <a:xfrm flipH="1">
            <a:off x="4802189" y="4296495"/>
            <a:ext cx="287337" cy="361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4" name="Line 14"/>
          <p:cNvSpPr>
            <a:spLocks noChangeShapeType="1"/>
          </p:cNvSpPr>
          <p:nvPr/>
        </p:nvSpPr>
        <p:spPr bwMode="auto">
          <a:xfrm>
            <a:off x="5449888" y="4296495"/>
            <a:ext cx="215900" cy="361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5" name="Oval 15"/>
          <p:cNvSpPr>
            <a:spLocks noChangeArrowheads="1"/>
          </p:cNvSpPr>
          <p:nvPr/>
        </p:nvSpPr>
        <p:spPr bwMode="auto">
          <a:xfrm>
            <a:off x="5735639" y="2928071"/>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33</a:t>
            </a:r>
          </a:p>
        </p:txBody>
      </p:sp>
      <p:sp>
        <p:nvSpPr>
          <p:cNvPr id="727056" name="Line 16"/>
          <p:cNvSpPr>
            <a:spLocks noChangeShapeType="1"/>
          </p:cNvSpPr>
          <p:nvPr/>
        </p:nvSpPr>
        <p:spPr bwMode="auto">
          <a:xfrm flipH="1">
            <a:off x="5375275" y="3359871"/>
            <a:ext cx="433388"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7" name="Line 17"/>
          <p:cNvSpPr>
            <a:spLocks noChangeShapeType="1"/>
          </p:cNvSpPr>
          <p:nvPr/>
        </p:nvSpPr>
        <p:spPr bwMode="auto">
          <a:xfrm>
            <a:off x="6167438" y="3359871"/>
            <a:ext cx="360362" cy="4333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58" name="Oval 18"/>
          <p:cNvSpPr>
            <a:spLocks noChangeArrowheads="1"/>
          </p:cNvSpPr>
          <p:nvPr/>
        </p:nvSpPr>
        <p:spPr bwMode="auto">
          <a:xfrm>
            <a:off x="5016501" y="2062883"/>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65</a:t>
            </a:r>
          </a:p>
        </p:txBody>
      </p:sp>
      <p:sp>
        <p:nvSpPr>
          <p:cNvPr id="727059" name="Line 19"/>
          <p:cNvSpPr>
            <a:spLocks noChangeShapeType="1"/>
          </p:cNvSpPr>
          <p:nvPr/>
        </p:nvSpPr>
        <p:spPr bwMode="auto">
          <a:xfrm flipV="1">
            <a:off x="4079876" y="2351808"/>
            <a:ext cx="936625"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0" name="Line 20"/>
          <p:cNvSpPr>
            <a:spLocks noChangeShapeType="1"/>
          </p:cNvSpPr>
          <p:nvPr/>
        </p:nvSpPr>
        <p:spPr bwMode="auto">
          <a:xfrm>
            <a:off x="5519738" y="2423245"/>
            <a:ext cx="431800" cy="5064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1" name="Oval 21"/>
          <p:cNvSpPr>
            <a:spLocks noChangeArrowheads="1"/>
          </p:cNvSpPr>
          <p:nvPr/>
        </p:nvSpPr>
        <p:spPr bwMode="auto">
          <a:xfrm>
            <a:off x="7824789" y="1989857"/>
            <a:ext cx="504825" cy="5032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79</a:t>
            </a:r>
          </a:p>
        </p:txBody>
      </p:sp>
      <p:sp>
        <p:nvSpPr>
          <p:cNvPr id="727062" name="Line 22"/>
          <p:cNvSpPr>
            <a:spLocks noChangeShapeType="1"/>
          </p:cNvSpPr>
          <p:nvPr/>
        </p:nvSpPr>
        <p:spPr bwMode="auto">
          <a:xfrm flipH="1">
            <a:off x="7537450" y="2348632"/>
            <a:ext cx="287338"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3" name="Line 23"/>
          <p:cNvSpPr>
            <a:spLocks noChangeShapeType="1"/>
          </p:cNvSpPr>
          <p:nvPr/>
        </p:nvSpPr>
        <p:spPr bwMode="auto">
          <a:xfrm>
            <a:off x="8328026" y="2348632"/>
            <a:ext cx="288925"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64" name="Text Box 24"/>
          <p:cNvSpPr txBox="1">
            <a:spLocks noChangeArrowheads="1"/>
          </p:cNvSpPr>
          <p:nvPr/>
        </p:nvSpPr>
        <p:spPr bwMode="auto">
          <a:xfrm>
            <a:off x="1847850" y="558958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latin typeface="Times New Roman" panose="02020603050405020304" pitchFamily="18" charset="0"/>
              </a:rPr>
              <a:t>Round 4</a:t>
            </a:r>
          </a:p>
        </p:txBody>
      </p:sp>
      <p:sp>
        <p:nvSpPr>
          <p:cNvPr id="3" name="标题 2"/>
          <p:cNvSpPr>
            <a:spLocks noGrp="1"/>
          </p:cNvSpPr>
          <p:nvPr>
            <p:ph type="title"/>
          </p:nvPr>
        </p:nvSpPr>
        <p:spPr/>
        <p:txBody>
          <a:bodyPr/>
          <a:lstStyle/>
          <a:p>
            <a:r>
              <a:rPr lang="zh-CN" altLang="en-US" dirty="0"/>
              <a:t>例题</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8" name="Rectangle 4"/>
          <p:cNvSpPr>
            <a:spLocks noChangeArrowheads="1"/>
          </p:cNvSpPr>
          <p:nvPr/>
        </p:nvSpPr>
        <p:spPr bwMode="auto">
          <a:xfrm>
            <a:off x="5954713" y="5227984"/>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a:t>
            </a:r>
          </a:p>
          <a:p>
            <a:pPr algn="ctr"/>
            <a:r>
              <a:rPr lang="en-US" altLang="zh-CN" b="1">
                <a:latin typeface="Times New Roman" panose="02020603050405020304" pitchFamily="18" charset="0"/>
              </a:rPr>
              <a:t>Z</a:t>
            </a:r>
          </a:p>
        </p:txBody>
      </p:sp>
      <p:sp>
        <p:nvSpPr>
          <p:cNvPr id="728069" name="Rectangle 5"/>
          <p:cNvSpPr>
            <a:spLocks noChangeArrowheads="1"/>
          </p:cNvSpPr>
          <p:nvPr/>
        </p:nvSpPr>
        <p:spPr bwMode="auto">
          <a:xfrm>
            <a:off x="6818313" y="5227984"/>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7</a:t>
            </a:r>
          </a:p>
          <a:p>
            <a:pPr algn="ctr"/>
            <a:r>
              <a:rPr lang="en-US" altLang="zh-CN" b="1">
                <a:latin typeface="Times New Roman" panose="02020603050405020304" pitchFamily="18" charset="0"/>
              </a:rPr>
              <a:t>K</a:t>
            </a:r>
          </a:p>
        </p:txBody>
      </p:sp>
      <p:sp>
        <p:nvSpPr>
          <p:cNvPr id="728070" name="Rectangle 6"/>
          <p:cNvSpPr>
            <a:spLocks noChangeArrowheads="1"/>
          </p:cNvSpPr>
          <p:nvPr/>
        </p:nvSpPr>
        <p:spPr bwMode="auto">
          <a:xfrm>
            <a:off x="7680325" y="4362798"/>
            <a:ext cx="431800" cy="649287"/>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24</a:t>
            </a:r>
          </a:p>
          <a:p>
            <a:pPr algn="ctr"/>
            <a:r>
              <a:rPr lang="en-US" altLang="zh-CN" b="1">
                <a:latin typeface="Times New Roman" panose="02020603050405020304" pitchFamily="18" charset="0"/>
              </a:rPr>
              <a:t>F</a:t>
            </a:r>
          </a:p>
        </p:txBody>
      </p:sp>
      <p:sp>
        <p:nvSpPr>
          <p:cNvPr id="728071" name="Rectangle 7"/>
          <p:cNvSpPr>
            <a:spLocks noChangeArrowheads="1"/>
          </p:cNvSpPr>
          <p:nvPr/>
        </p:nvSpPr>
        <p:spPr bwMode="auto">
          <a:xfrm>
            <a:off x="5232400" y="3426173"/>
            <a:ext cx="431800" cy="649287"/>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32</a:t>
            </a:r>
          </a:p>
          <a:p>
            <a:pPr algn="ctr"/>
            <a:r>
              <a:rPr lang="en-US" altLang="zh-CN" b="1">
                <a:latin typeface="Times New Roman" panose="02020603050405020304" pitchFamily="18" charset="0"/>
              </a:rPr>
              <a:t>C</a:t>
            </a:r>
          </a:p>
        </p:txBody>
      </p:sp>
      <p:sp>
        <p:nvSpPr>
          <p:cNvPr id="728072" name="Rectangle 8"/>
          <p:cNvSpPr>
            <a:spLocks noChangeArrowheads="1"/>
          </p:cNvSpPr>
          <p:nvPr/>
        </p:nvSpPr>
        <p:spPr bwMode="auto">
          <a:xfrm>
            <a:off x="2422525" y="2565747"/>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37</a:t>
            </a:r>
          </a:p>
          <a:p>
            <a:pPr algn="ctr"/>
            <a:r>
              <a:rPr lang="en-US" altLang="zh-CN" b="1">
                <a:latin typeface="Times New Roman" panose="02020603050405020304" pitchFamily="18" charset="0"/>
              </a:rPr>
              <a:t>U</a:t>
            </a:r>
          </a:p>
        </p:txBody>
      </p:sp>
      <p:sp>
        <p:nvSpPr>
          <p:cNvPr id="728073" name="Rectangle 9"/>
          <p:cNvSpPr>
            <a:spLocks noChangeArrowheads="1"/>
          </p:cNvSpPr>
          <p:nvPr/>
        </p:nvSpPr>
        <p:spPr bwMode="auto">
          <a:xfrm>
            <a:off x="3359150" y="2565747"/>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D</a:t>
            </a:r>
          </a:p>
        </p:txBody>
      </p:sp>
      <p:sp>
        <p:nvSpPr>
          <p:cNvPr id="728074" name="Rectangle 10"/>
          <p:cNvSpPr>
            <a:spLocks noChangeArrowheads="1"/>
          </p:cNvSpPr>
          <p:nvPr/>
        </p:nvSpPr>
        <p:spPr bwMode="auto">
          <a:xfrm>
            <a:off x="4295775" y="2560984"/>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L</a:t>
            </a:r>
          </a:p>
        </p:txBody>
      </p:sp>
      <p:sp>
        <p:nvSpPr>
          <p:cNvPr id="728075" name="Rectangle 11"/>
          <p:cNvSpPr>
            <a:spLocks noChangeArrowheads="1"/>
          </p:cNvSpPr>
          <p:nvPr/>
        </p:nvSpPr>
        <p:spPr bwMode="auto">
          <a:xfrm>
            <a:off x="9264650" y="1627534"/>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120</a:t>
            </a:r>
          </a:p>
          <a:p>
            <a:pPr algn="ctr"/>
            <a:r>
              <a:rPr lang="en-US" altLang="zh-CN" b="1">
                <a:latin typeface="Times New Roman" panose="02020603050405020304" pitchFamily="18" charset="0"/>
              </a:rPr>
              <a:t>E</a:t>
            </a:r>
          </a:p>
        </p:txBody>
      </p:sp>
      <p:sp>
        <p:nvSpPr>
          <p:cNvPr id="728076" name="Oval 12"/>
          <p:cNvSpPr>
            <a:spLocks noChangeArrowheads="1"/>
          </p:cNvSpPr>
          <p:nvPr/>
        </p:nvSpPr>
        <p:spPr bwMode="auto">
          <a:xfrm>
            <a:off x="6384926" y="4435823"/>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9</a:t>
            </a:r>
          </a:p>
        </p:txBody>
      </p:sp>
      <p:sp>
        <p:nvSpPr>
          <p:cNvPr id="728077" name="Line 13"/>
          <p:cNvSpPr>
            <a:spLocks noChangeShapeType="1"/>
          </p:cNvSpPr>
          <p:nvPr/>
        </p:nvSpPr>
        <p:spPr bwMode="auto">
          <a:xfrm flipH="1">
            <a:off x="6170614" y="4867622"/>
            <a:ext cx="287337" cy="361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078" name="Line 14"/>
          <p:cNvSpPr>
            <a:spLocks noChangeShapeType="1"/>
          </p:cNvSpPr>
          <p:nvPr/>
        </p:nvSpPr>
        <p:spPr bwMode="auto">
          <a:xfrm>
            <a:off x="6818313" y="4867622"/>
            <a:ext cx="215900" cy="361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079" name="Oval 15"/>
          <p:cNvSpPr>
            <a:spLocks noChangeArrowheads="1"/>
          </p:cNvSpPr>
          <p:nvPr/>
        </p:nvSpPr>
        <p:spPr bwMode="auto">
          <a:xfrm>
            <a:off x="7104064" y="3499198"/>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33</a:t>
            </a:r>
          </a:p>
        </p:txBody>
      </p:sp>
      <p:sp>
        <p:nvSpPr>
          <p:cNvPr id="728080" name="Line 16"/>
          <p:cNvSpPr>
            <a:spLocks noChangeShapeType="1"/>
          </p:cNvSpPr>
          <p:nvPr/>
        </p:nvSpPr>
        <p:spPr bwMode="auto">
          <a:xfrm flipH="1">
            <a:off x="6743700" y="3930998"/>
            <a:ext cx="433388"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081" name="Line 17"/>
          <p:cNvSpPr>
            <a:spLocks noChangeShapeType="1"/>
          </p:cNvSpPr>
          <p:nvPr/>
        </p:nvSpPr>
        <p:spPr bwMode="auto">
          <a:xfrm>
            <a:off x="7535863" y="3930998"/>
            <a:ext cx="360362" cy="4333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082" name="Oval 18"/>
          <p:cNvSpPr>
            <a:spLocks noChangeArrowheads="1"/>
          </p:cNvSpPr>
          <p:nvPr/>
        </p:nvSpPr>
        <p:spPr bwMode="auto">
          <a:xfrm>
            <a:off x="6384926" y="2634010"/>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65</a:t>
            </a:r>
          </a:p>
        </p:txBody>
      </p:sp>
      <p:sp>
        <p:nvSpPr>
          <p:cNvPr id="728083" name="Line 19"/>
          <p:cNvSpPr>
            <a:spLocks noChangeShapeType="1"/>
          </p:cNvSpPr>
          <p:nvPr/>
        </p:nvSpPr>
        <p:spPr bwMode="auto">
          <a:xfrm flipV="1">
            <a:off x="5448301" y="2922935"/>
            <a:ext cx="936625"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084" name="Line 20"/>
          <p:cNvSpPr>
            <a:spLocks noChangeShapeType="1"/>
          </p:cNvSpPr>
          <p:nvPr/>
        </p:nvSpPr>
        <p:spPr bwMode="auto">
          <a:xfrm>
            <a:off x="6888163" y="2994372"/>
            <a:ext cx="431800" cy="5064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085" name="Oval 21"/>
          <p:cNvSpPr>
            <a:spLocks noChangeArrowheads="1"/>
          </p:cNvSpPr>
          <p:nvPr/>
        </p:nvSpPr>
        <p:spPr bwMode="auto">
          <a:xfrm>
            <a:off x="2854326" y="1773584"/>
            <a:ext cx="504825" cy="5032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79</a:t>
            </a:r>
          </a:p>
        </p:txBody>
      </p:sp>
      <p:sp>
        <p:nvSpPr>
          <p:cNvPr id="728086" name="Line 22"/>
          <p:cNvSpPr>
            <a:spLocks noChangeShapeType="1"/>
          </p:cNvSpPr>
          <p:nvPr/>
        </p:nvSpPr>
        <p:spPr bwMode="auto">
          <a:xfrm flipH="1">
            <a:off x="2566989" y="2132359"/>
            <a:ext cx="287337"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087" name="Line 23"/>
          <p:cNvSpPr>
            <a:spLocks noChangeShapeType="1"/>
          </p:cNvSpPr>
          <p:nvPr/>
        </p:nvSpPr>
        <p:spPr bwMode="auto">
          <a:xfrm>
            <a:off x="3357564" y="2132359"/>
            <a:ext cx="288925"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088" name="Oval 24"/>
          <p:cNvSpPr>
            <a:spLocks noChangeArrowheads="1"/>
          </p:cNvSpPr>
          <p:nvPr/>
        </p:nvSpPr>
        <p:spPr bwMode="auto">
          <a:xfrm>
            <a:off x="5376864" y="1773584"/>
            <a:ext cx="504825" cy="5032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107</a:t>
            </a:r>
          </a:p>
        </p:txBody>
      </p:sp>
      <p:sp>
        <p:nvSpPr>
          <p:cNvPr id="728089" name="Line 25"/>
          <p:cNvSpPr>
            <a:spLocks noChangeShapeType="1"/>
          </p:cNvSpPr>
          <p:nvPr/>
        </p:nvSpPr>
        <p:spPr bwMode="auto">
          <a:xfrm flipV="1">
            <a:off x="4440239" y="2133947"/>
            <a:ext cx="936625"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090" name="Line 26"/>
          <p:cNvSpPr>
            <a:spLocks noChangeShapeType="1"/>
          </p:cNvSpPr>
          <p:nvPr/>
        </p:nvSpPr>
        <p:spPr bwMode="auto">
          <a:xfrm>
            <a:off x="5880101" y="2133948"/>
            <a:ext cx="720725" cy="5032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8091" name="Text Box 27"/>
          <p:cNvSpPr txBox="1">
            <a:spLocks noChangeArrowheads="1"/>
          </p:cNvSpPr>
          <p:nvPr/>
        </p:nvSpPr>
        <p:spPr bwMode="auto">
          <a:xfrm>
            <a:off x="1992313" y="5516563"/>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latin typeface="Times New Roman" panose="02020603050405020304" pitchFamily="18" charset="0"/>
              </a:rPr>
              <a:t>Round 5</a:t>
            </a:r>
          </a:p>
        </p:txBody>
      </p:sp>
      <p:sp>
        <p:nvSpPr>
          <p:cNvPr id="2" name="标题 1"/>
          <p:cNvSpPr>
            <a:spLocks noGrp="1"/>
          </p:cNvSpPr>
          <p:nvPr>
            <p:ph type="title"/>
          </p:nvPr>
        </p:nvSpPr>
        <p:spPr/>
        <p:txBody>
          <a:bodyPr/>
          <a:lstStyle/>
          <a:p>
            <a:r>
              <a:rPr lang="zh-CN" altLang="en-US" dirty="0"/>
              <a:t>例题</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2" name="Rectangle 4"/>
          <p:cNvSpPr>
            <a:spLocks noChangeArrowheads="1"/>
          </p:cNvSpPr>
          <p:nvPr/>
        </p:nvSpPr>
        <p:spPr bwMode="auto">
          <a:xfrm>
            <a:off x="6673899" y="6067448"/>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a:t>
            </a:r>
          </a:p>
          <a:p>
            <a:pPr algn="ctr"/>
            <a:r>
              <a:rPr lang="en-US" altLang="zh-CN" b="1">
                <a:latin typeface="Times New Roman" panose="02020603050405020304" pitchFamily="18" charset="0"/>
              </a:rPr>
              <a:t>Z</a:t>
            </a:r>
          </a:p>
        </p:txBody>
      </p:sp>
      <p:sp>
        <p:nvSpPr>
          <p:cNvPr id="729093" name="Rectangle 5"/>
          <p:cNvSpPr>
            <a:spLocks noChangeArrowheads="1"/>
          </p:cNvSpPr>
          <p:nvPr/>
        </p:nvSpPr>
        <p:spPr bwMode="auto">
          <a:xfrm>
            <a:off x="7537499" y="6067448"/>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7</a:t>
            </a:r>
          </a:p>
          <a:p>
            <a:pPr algn="ctr"/>
            <a:r>
              <a:rPr lang="en-US" altLang="zh-CN" b="1">
                <a:latin typeface="Times New Roman" panose="02020603050405020304" pitchFamily="18" charset="0"/>
              </a:rPr>
              <a:t>K</a:t>
            </a:r>
          </a:p>
        </p:txBody>
      </p:sp>
      <p:sp>
        <p:nvSpPr>
          <p:cNvPr id="729094" name="Rectangle 6"/>
          <p:cNvSpPr>
            <a:spLocks noChangeArrowheads="1"/>
          </p:cNvSpPr>
          <p:nvPr/>
        </p:nvSpPr>
        <p:spPr bwMode="auto">
          <a:xfrm>
            <a:off x="8399511" y="5202262"/>
            <a:ext cx="431800" cy="649287"/>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24</a:t>
            </a:r>
          </a:p>
          <a:p>
            <a:pPr algn="ctr"/>
            <a:r>
              <a:rPr lang="en-US" altLang="zh-CN" b="1">
                <a:latin typeface="Times New Roman" panose="02020603050405020304" pitchFamily="18" charset="0"/>
              </a:rPr>
              <a:t>F</a:t>
            </a:r>
          </a:p>
        </p:txBody>
      </p:sp>
      <p:sp>
        <p:nvSpPr>
          <p:cNvPr id="729095" name="Rectangle 7"/>
          <p:cNvSpPr>
            <a:spLocks noChangeArrowheads="1"/>
          </p:cNvSpPr>
          <p:nvPr/>
        </p:nvSpPr>
        <p:spPr bwMode="auto">
          <a:xfrm>
            <a:off x="5951586" y="4265637"/>
            <a:ext cx="431800" cy="649287"/>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32</a:t>
            </a:r>
          </a:p>
          <a:p>
            <a:pPr algn="ctr"/>
            <a:r>
              <a:rPr lang="en-US" altLang="zh-CN" b="1">
                <a:latin typeface="Times New Roman" panose="02020603050405020304" pitchFamily="18" charset="0"/>
              </a:rPr>
              <a:t>C</a:t>
            </a:r>
          </a:p>
        </p:txBody>
      </p:sp>
      <p:sp>
        <p:nvSpPr>
          <p:cNvPr id="729096" name="Rectangle 8"/>
          <p:cNvSpPr>
            <a:spLocks noChangeArrowheads="1"/>
          </p:cNvSpPr>
          <p:nvPr/>
        </p:nvSpPr>
        <p:spPr bwMode="auto">
          <a:xfrm>
            <a:off x="3141711" y="3405211"/>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37</a:t>
            </a:r>
          </a:p>
          <a:p>
            <a:pPr algn="ctr"/>
            <a:r>
              <a:rPr lang="en-US" altLang="zh-CN" b="1">
                <a:latin typeface="Times New Roman" panose="02020603050405020304" pitchFamily="18" charset="0"/>
              </a:rPr>
              <a:t>U</a:t>
            </a:r>
          </a:p>
        </p:txBody>
      </p:sp>
      <p:sp>
        <p:nvSpPr>
          <p:cNvPr id="729097" name="Rectangle 9"/>
          <p:cNvSpPr>
            <a:spLocks noChangeArrowheads="1"/>
          </p:cNvSpPr>
          <p:nvPr/>
        </p:nvSpPr>
        <p:spPr bwMode="auto">
          <a:xfrm>
            <a:off x="4078336" y="3405211"/>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D</a:t>
            </a:r>
          </a:p>
        </p:txBody>
      </p:sp>
      <p:sp>
        <p:nvSpPr>
          <p:cNvPr id="729098" name="Rectangle 10"/>
          <p:cNvSpPr>
            <a:spLocks noChangeArrowheads="1"/>
          </p:cNvSpPr>
          <p:nvPr/>
        </p:nvSpPr>
        <p:spPr bwMode="auto">
          <a:xfrm>
            <a:off x="5014961" y="3400448"/>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L</a:t>
            </a:r>
          </a:p>
        </p:txBody>
      </p:sp>
      <p:sp>
        <p:nvSpPr>
          <p:cNvPr id="729099" name="Rectangle 11"/>
          <p:cNvSpPr>
            <a:spLocks noChangeArrowheads="1"/>
          </p:cNvSpPr>
          <p:nvPr/>
        </p:nvSpPr>
        <p:spPr bwMode="auto">
          <a:xfrm>
            <a:off x="2133649" y="1676423"/>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120</a:t>
            </a:r>
          </a:p>
          <a:p>
            <a:pPr algn="ctr"/>
            <a:r>
              <a:rPr lang="en-US" altLang="zh-CN" b="1">
                <a:latin typeface="Times New Roman" panose="02020603050405020304" pitchFamily="18" charset="0"/>
              </a:rPr>
              <a:t>E</a:t>
            </a:r>
          </a:p>
        </p:txBody>
      </p:sp>
      <p:sp>
        <p:nvSpPr>
          <p:cNvPr id="729100" name="Oval 12"/>
          <p:cNvSpPr>
            <a:spLocks noChangeArrowheads="1"/>
          </p:cNvSpPr>
          <p:nvPr/>
        </p:nvSpPr>
        <p:spPr bwMode="auto">
          <a:xfrm>
            <a:off x="7104112" y="5275287"/>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9</a:t>
            </a:r>
          </a:p>
        </p:txBody>
      </p:sp>
      <p:sp>
        <p:nvSpPr>
          <p:cNvPr id="729101" name="Line 13"/>
          <p:cNvSpPr>
            <a:spLocks noChangeShapeType="1"/>
          </p:cNvSpPr>
          <p:nvPr/>
        </p:nvSpPr>
        <p:spPr bwMode="auto">
          <a:xfrm flipH="1">
            <a:off x="6889800" y="5707086"/>
            <a:ext cx="287337" cy="361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02" name="Line 14"/>
          <p:cNvSpPr>
            <a:spLocks noChangeShapeType="1"/>
          </p:cNvSpPr>
          <p:nvPr/>
        </p:nvSpPr>
        <p:spPr bwMode="auto">
          <a:xfrm>
            <a:off x="7537499" y="5707086"/>
            <a:ext cx="215900" cy="361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03" name="Oval 15"/>
          <p:cNvSpPr>
            <a:spLocks noChangeArrowheads="1"/>
          </p:cNvSpPr>
          <p:nvPr/>
        </p:nvSpPr>
        <p:spPr bwMode="auto">
          <a:xfrm>
            <a:off x="7823250" y="4338662"/>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33</a:t>
            </a:r>
          </a:p>
        </p:txBody>
      </p:sp>
      <p:sp>
        <p:nvSpPr>
          <p:cNvPr id="729104" name="Line 16"/>
          <p:cNvSpPr>
            <a:spLocks noChangeShapeType="1"/>
          </p:cNvSpPr>
          <p:nvPr/>
        </p:nvSpPr>
        <p:spPr bwMode="auto">
          <a:xfrm flipH="1">
            <a:off x="7462886" y="4770462"/>
            <a:ext cx="433388"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05" name="Line 17"/>
          <p:cNvSpPr>
            <a:spLocks noChangeShapeType="1"/>
          </p:cNvSpPr>
          <p:nvPr/>
        </p:nvSpPr>
        <p:spPr bwMode="auto">
          <a:xfrm>
            <a:off x="8255049" y="4770462"/>
            <a:ext cx="360362" cy="4333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06" name="Oval 18"/>
          <p:cNvSpPr>
            <a:spLocks noChangeArrowheads="1"/>
          </p:cNvSpPr>
          <p:nvPr/>
        </p:nvSpPr>
        <p:spPr bwMode="auto">
          <a:xfrm>
            <a:off x="7104112" y="3473474"/>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65</a:t>
            </a:r>
          </a:p>
        </p:txBody>
      </p:sp>
      <p:sp>
        <p:nvSpPr>
          <p:cNvPr id="729107" name="Line 19"/>
          <p:cNvSpPr>
            <a:spLocks noChangeShapeType="1"/>
          </p:cNvSpPr>
          <p:nvPr/>
        </p:nvSpPr>
        <p:spPr bwMode="auto">
          <a:xfrm flipV="1">
            <a:off x="6167487" y="3762399"/>
            <a:ext cx="936625"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08" name="Line 20"/>
          <p:cNvSpPr>
            <a:spLocks noChangeShapeType="1"/>
          </p:cNvSpPr>
          <p:nvPr/>
        </p:nvSpPr>
        <p:spPr bwMode="auto">
          <a:xfrm>
            <a:off x="7607349" y="3833836"/>
            <a:ext cx="431800" cy="5064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09" name="Oval 21"/>
          <p:cNvSpPr>
            <a:spLocks noChangeArrowheads="1"/>
          </p:cNvSpPr>
          <p:nvPr/>
        </p:nvSpPr>
        <p:spPr bwMode="auto">
          <a:xfrm>
            <a:off x="3573512" y="2613048"/>
            <a:ext cx="504825" cy="5032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79</a:t>
            </a:r>
          </a:p>
        </p:txBody>
      </p:sp>
      <p:sp>
        <p:nvSpPr>
          <p:cNvPr id="729110" name="Line 22"/>
          <p:cNvSpPr>
            <a:spLocks noChangeShapeType="1"/>
          </p:cNvSpPr>
          <p:nvPr/>
        </p:nvSpPr>
        <p:spPr bwMode="auto">
          <a:xfrm flipH="1">
            <a:off x="3286175" y="2971823"/>
            <a:ext cx="287337"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11" name="Line 23"/>
          <p:cNvSpPr>
            <a:spLocks noChangeShapeType="1"/>
          </p:cNvSpPr>
          <p:nvPr/>
        </p:nvSpPr>
        <p:spPr bwMode="auto">
          <a:xfrm>
            <a:off x="4076750" y="2971823"/>
            <a:ext cx="288925"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12" name="Oval 24"/>
          <p:cNvSpPr>
            <a:spLocks noChangeArrowheads="1"/>
          </p:cNvSpPr>
          <p:nvPr/>
        </p:nvSpPr>
        <p:spPr bwMode="auto">
          <a:xfrm>
            <a:off x="6096050" y="2613048"/>
            <a:ext cx="504825" cy="5032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107</a:t>
            </a:r>
          </a:p>
        </p:txBody>
      </p:sp>
      <p:sp>
        <p:nvSpPr>
          <p:cNvPr id="729113" name="Line 25"/>
          <p:cNvSpPr>
            <a:spLocks noChangeShapeType="1"/>
          </p:cNvSpPr>
          <p:nvPr/>
        </p:nvSpPr>
        <p:spPr bwMode="auto">
          <a:xfrm flipV="1">
            <a:off x="5159425" y="2973411"/>
            <a:ext cx="936625"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14" name="Line 26"/>
          <p:cNvSpPr>
            <a:spLocks noChangeShapeType="1"/>
          </p:cNvSpPr>
          <p:nvPr/>
        </p:nvSpPr>
        <p:spPr bwMode="auto">
          <a:xfrm>
            <a:off x="6599287" y="2973412"/>
            <a:ext cx="720725" cy="5032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15" name="Oval 27"/>
          <p:cNvSpPr>
            <a:spLocks noChangeArrowheads="1"/>
          </p:cNvSpPr>
          <p:nvPr/>
        </p:nvSpPr>
        <p:spPr bwMode="auto">
          <a:xfrm>
            <a:off x="4870500" y="1747862"/>
            <a:ext cx="504825" cy="503237"/>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186</a:t>
            </a:r>
          </a:p>
        </p:txBody>
      </p:sp>
      <p:sp>
        <p:nvSpPr>
          <p:cNvPr id="729116" name="Line 28"/>
          <p:cNvSpPr>
            <a:spLocks noChangeShapeType="1"/>
          </p:cNvSpPr>
          <p:nvPr/>
        </p:nvSpPr>
        <p:spPr bwMode="auto">
          <a:xfrm flipV="1">
            <a:off x="3862437" y="2108223"/>
            <a:ext cx="1008063" cy="5032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17" name="Line 29"/>
          <p:cNvSpPr>
            <a:spLocks noChangeShapeType="1"/>
          </p:cNvSpPr>
          <p:nvPr/>
        </p:nvSpPr>
        <p:spPr bwMode="auto">
          <a:xfrm>
            <a:off x="5375324" y="2108223"/>
            <a:ext cx="1008062" cy="5032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9118" name="Text Box 30"/>
          <p:cNvSpPr txBox="1">
            <a:spLocks noChangeArrowheads="1"/>
          </p:cNvSpPr>
          <p:nvPr/>
        </p:nvSpPr>
        <p:spPr bwMode="auto">
          <a:xfrm>
            <a:off x="1703512" y="5780112"/>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latin typeface="Times New Roman" panose="02020603050405020304" pitchFamily="18" charset="0"/>
              </a:rPr>
              <a:t>Round 6</a:t>
            </a:r>
          </a:p>
        </p:txBody>
      </p:sp>
      <p:sp>
        <p:nvSpPr>
          <p:cNvPr id="2" name="标题 1"/>
          <p:cNvSpPr>
            <a:spLocks noGrp="1"/>
          </p:cNvSpPr>
          <p:nvPr>
            <p:ph type="title"/>
          </p:nvPr>
        </p:nvSpPr>
        <p:spPr/>
        <p:txBody>
          <a:bodyPr/>
          <a:lstStyle/>
          <a:p>
            <a:r>
              <a:rPr lang="zh-CN" altLang="en-US" dirty="0"/>
              <a:t>例题</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6" name="Rectangle 4"/>
          <p:cNvSpPr>
            <a:spLocks noChangeArrowheads="1"/>
          </p:cNvSpPr>
          <p:nvPr/>
        </p:nvSpPr>
        <p:spPr bwMode="auto">
          <a:xfrm>
            <a:off x="6816279" y="6021389"/>
            <a:ext cx="431800" cy="649287"/>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a:t>
            </a:r>
          </a:p>
          <a:p>
            <a:pPr algn="ctr"/>
            <a:r>
              <a:rPr lang="en-US" altLang="zh-CN" b="1">
                <a:latin typeface="Times New Roman" panose="02020603050405020304" pitchFamily="18" charset="0"/>
              </a:rPr>
              <a:t>Z</a:t>
            </a:r>
          </a:p>
        </p:txBody>
      </p:sp>
      <p:sp>
        <p:nvSpPr>
          <p:cNvPr id="730117" name="Rectangle 5"/>
          <p:cNvSpPr>
            <a:spLocks noChangeArrowheads="1"/>
          </p:cNvSpPr>
          <p:nvPr/>
        </p:nvSpPr>
        <p:spPr bwMode="auto">
          <a:xfrm>
            <a:off x="7679879" y="6021389"/>
            <a:ext cx="431800" cy="649287"/>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7</a:t>
            </a:r>
          </a:p>
          <a:p>
            <a:pPr algn="ctr"/>
            <a:r>
              <a:rPr lang="en-US" altLang="zh-CN" b="1">
                <a:latin typeface="Times New Roman" panose="02020603050405020304" pitchFamily="18" charset="0"/>
              </a:rPr>
              <a:t>K</a:t>
            </a:r>
          </a:p>
        </p:txBody>
      </p:sp>
      <p:sp>
        <p:nvSpPr>
          <p:cNvPr id="730118" name="Rectangle 6"/>
          <p:cNvSpPr>
            <a:spLocks noChangeArrowheads="1"/>
          </p:cNvSpPr>
          <p:nvPr/>
        </p:nvSpPr>
        <p:spPr bwMode="auto">
          <a:xfrm>
            <a:off x="8541892" y="5156200"/>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24</a:t>
            </a:r>
          </a:p>
          <a:p>
            <a:pPr algn="ctr"/>
            <a:r>
              <a:rPr lang="en-US" altLang="zh-CN" b="1">
                <a:latin typeface="Times New Roman" panose="02020603050405020304" pitchFamily="18" charset="0"/>
              </a:rPr>
              <a:t>F</a:t>
            </a:r>
          </a:p>
        </p:txBody>
      </p:sp>
      <p:sp>
        <p:nvSpPr>
          <p:cNvPr id="730119" name="Rectangle 7"/>
          <p:cNvSpPr>
            <a:spLocks noChangeArrowheads="1"/>
          </p:cNvSpPr>
          <p:nvPr/>
        </p:nvSpPr>
        <p:spPr bwMode="auto">
          <a:xfrm>
            <a:off x="6093967" y="4219575"/>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32</a:t>
            </a:r>
          </a:p>
          <a:p>
            <a:pPr algn="ctr"/>
            <a:r>
              <a:rPr lang="en-US" altLang="zh-CN" b="1">
                <a:latin typeface="Times New Roman" panose="02020603050405020304" pitchFamily="18" charset="0"/>
              </a:rPr>
              <a:t>C</a:t>
            </a:r>
          </a:p>
        </p:txBody>
      </p:sp>
      <p:sp>
        <p:nvSpPr>
          <p:cNvPr id="730120" name="Rectangle 8"/>
          <p:cNvSpPr>
            <a:spLocks noChangeArrowheads="1"/>
          </p:cNvSpPr>
          <p:nvPr/>
        </p:nvSpPr>
        <p:spPr bwMode="auto">
          <a:xfrm>
            <a:off x="3284092" y="3359150"/>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37</a:t>
            </a:r>
          </a:p>
          <a:p>
            <a:pPr algn="ctr"/>
            <a:r>
              <a:rPr lang="en-US" altLang="zh-CN" b="1">
                <a:latin typeface="Times New Roman" panose="02020603050405020304" pitchFamily="18" charset="0"/>
              </a:rPr>
              <a:t>U</a:t>
            </a:r>
          </a:p>
        </p:txBody>
      </p:sp>
      <p:sp>
        <p:nvSpPr>
          <p:cNvPr id="730121" name="Rectangle 9"/>
          <p:cNvSpPr>
            <a:spLocks noChangeArrowheads="1"/>
          </p:cNvSpPr>
          <p:nvPr/>
        </p:nvSpPr>
        <p:spPr bwMode="auto">
          <a:xfrm>
            <a:off x="4220717" y="3359150"/>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D</a:t>
            </a:r>
          </a:p>
        </p:txBody>
      </p:sp>
      <p:sp>
        <p:nvSpPr>
          <p:cNvPr id="730122" name="Rectangle 10"/>
          <p:cNvSpPr>
            <a:spLocks noChangeArrowheads="1"/>
          </p:cNvSpPr>
          <p:nvPr/>
        </p:nvSpPr>
        <p:spPr bwMode="auto">
          <a:xfrm>
            <a:off x="5157342" y="3354389"/>
            <a:ext cx="431800" cy="649287"/>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L</a:t>
            </a:r>
          </a:p>
        </p:txBody>
      </p:sp>
      <p:sp>
        <p:nvSpPr>
          <p:cNvPr id="730123" name="Rectangle 11"/>
          <p:cNvSpPr>
            <a:spLocks noChangeArrowheads="1"/>
          </p:cNvSpPr>
          <p:nvPr/>
        </p:nvSpPr>
        <p:spPr bwMode="auto">
          <a:xfrm>
            <a:off x="2276029" y="1630363"/>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120</a:t>
            </a:r>
          </a:p>
          <a:p>
            <a:pPr algn="ctr"/>
            <a:r>
              <a:rPr lang="en-US" altLang="zh-CN" b="1">
                <a:latin typeface="Times New Roman" panose="02020603050405020304" pitchFamily="18" charset="0"/>
              </a:rPr>
              <a:t>E</a:t>
            </a:r>
          </a:p>
        </p:txBody>
      </p:sp>
      <p:sp>
        <p:nvSpPr>
          <p:cNvPr id="730124" name="Oval 12"/>
          <p:cNvSpPr>
            <a:spLocks noChangeArrowheads="1"/>
          </p:cNvSpPr>
          <p:nvPr/>
        </p:nvSpPr>
        <p:spPr bwMode="auto">
          <a:xfrm>
            <a:off x="7246493" y="5229226"/>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9</a:t>
            </a:r>
          </a:p>
        </p:txBody>
      </p:sp>
      <p:sp>
        <p:nvSpPr>
          <p:cNvPr id="730125" name="Line 13"/>
          <p:cNvSpPr>
            <a:spLocks noChangeShapeType="1"/>
          </p:cNvSpPr>
          <p:nvPr/>
        </p:nvSpPr>
        <p:spPr bwMode="auto">
          <a:xfrm flipH="1">
            <a:off x="7032179" y="5661025"/>
            <a:ext cx="287338" cy="361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26" name="Line 14"/>
          <p:cNvSpPr>
            <a:spLocks noChangeShapeType="1"/>
          </p:cNvSpPr>
          <p:nvPr/>
        </p:nvSpPr>
        <p:spPr bwMode="auto">
          <a:xfrm>
            <a:off x="7679879" y="5661025"/>
            <a:ext cx="215900" cy="361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27" name="Oval 15"/>
          <p:cNvSpPr>
            <a:spLocks noChangeArrowheads="1"/>
          </p:cNvSpPr>
          <p:nvPr/>
        </p:nvSpPr>
        <p:spPr bwMode="auto">
          <a:xfrm>
            <a:off x="7965630" y="4292601"/>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33</a:t>
            </a:r>
          </a:p>
        </p:txBody>
      </p:sp>
      <p:sp>
        <p:nvSpPr>
          <p:cNvPr id="730128" name="Line 16"/>
          <p:cNvSpPr>
            <a:spLocks noChangeShapeType="1"/>
          </p:cNvSpPr>
          <p:nvPr/>
        </p:nvSpPr>
        <p:spPr bwMode="auto">
          <a:xfrm flipH="1">
            <a:off x="7605268" y="4724401"/>
            <a:ext cx="433387"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29" name="Line 17"/>
          <p:cNvSpPr>
            <a:spLocks noChangeShapeType="1"/>
          </p:cNvSpPr>
          <p:nvPr/>
        </p:nvSpPr>
        <p:spPr bwMode="auto">
          <a:xfrm>
            <a:off x="8397430" y="4724400"/>
            <a:ext cx="360363" cy="4333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30" name="Oval 18"/>
          <p:cNvSpPr>
            <a:spLocks noChangeArrowheads="1"/>
          </p:cNvSpPr>
          <p:nvPr/>
        </p:nvSpPr>
        <p:spPr bwMode="auto">
          <a:xfrm>
            <a:off x="7246493" y="3427414"/>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65</a:t>
            </a:r>
          </a:p>
        </p:txBody>
      </p:sp>
      <p:sp>
        <p:nvSpPr>
          <p:cNvPr id="730131" name="Line 19"/>
          <p:cNvSpPr>
            <a:spLocks noChangeShapeType="1"/>
          </p:cNvSpPr>
          <p:nvPr/>
        </p:nvSpPr>
        <p:spPr bwMode="auto">
          <a:xfrm flipV="1">
            <a:off x="6309868" y="3716339"/>
            <a:ext cx="936625"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32" name="Line 20"/>
          <p:cNvSpPr>
            <a:spLocks noChangeShapeType="1"/>
          </p:cNvSpPr>
          <p:nvPr/>
        </p:nvSpPr>
        <p:spPr bwMode="auto">
          <a:xfrm>
            <a:off x="7749729" y="3787776"/>
            <a:ext cx="431800" cy="5064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33" name="Oval 21"/>
          <p:cNvSpPr>
            <a:spLocks noChangeArrowheads="1"/>
          </p:cNvSpPr>
          <p:nvPr/>
        </p:nvSpPr>
        <p:spPr bwMode="auto">
          <a:xfrm>
            <a:off x="3715893" y="2566989"/>
            <a:ext cx="504825" cy="503237"/>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79</a:t>
            </a:r>
          </a:p>
        </p:txBody>
      </p:sp>
      <p:sp>
        <p:nvSpPr>
          <p:cNvPr id="730134" name="Line 22"/>
          <p:cNvSpPr>
            <a:spLocks noChangeShapeType="1"/>
          </p:cNvSpPr>
          <p:nvPr/>
        </p:nvSpPr>
        <p:spPr bwMode="auto">
          <a:xfrm flipH="1">
            <a:off x="3428554" y="2925763"/>
            <a:ext cx="287338"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35" name="Line 23"/>
          <p:cNvSpPr>
            <a:spLocks noChangeShapeType="1"/>
          </p:cNvSpPr>
          <p:nvPr/>
        </p:nvSpPr>
        <p:spPr bwMode="auto">
          <a:xfrm>
            <a:off x="4219130" y="2925763"/>
            <a:ext cx="288925"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36" name="Oval 24"/>
          <p:cNvSpPr>
            <a:spLocks noChangeArrowheads="1"/>
          </p:cNvSpPr>
          <p:nvPr/>
        </p:nvSpPr>
        <p:spPr bwMode="auto">
          <a:xfrm>
            <a:off x="6238430" y="2566989"/>
            <a:ext cx="504825" cy="503237"/>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107</a:t>
            </a:r>
          </a:p>
        </p:txBody>
      </p:sp>
      <p:sp>
        <p:nvSpPr>
          <p:cNvPr id="730137" name="Line 25"/>
          <p:cNvSpPr>
            <a:spLocks noChangeShapeType="1"/>
          </p:cNvSpPr>
          <p:nvPr/>
        </p:nvSpPr>
        <p:spPr bwMode="auto">
          <a:xfrm flipV="1">
            <a:off x="5301805" y="2927350"/>
            <a:ext cx="936625"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38" name="Line 26"/>
          <p:cNvSpPr>
            <a:spLocks noChangeShapeType="1"/>
          </p:cNvSpPr>
          <p:nvPr/>
        </p:nvSpPr>
        <p:spPr bwMode="auto">
          <a:xfrm>
            <a:off x="6741668" y="2927350"/>
            <a:ext cx="720725" cy="5032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39" name="Oval 27"/>
          <p:cNvSpPr>
            <a:spLocks noChangeArrowheads="1"/>
          </p:cNvSpPr>
          <p:nvPr/>
        </p:nvSpPr>
        <p:spPr bwMode="auto">
          <a:xfrm>
            <a:off x="5012880" y="1701800"/>
            <a:ext cx="504825" cy="5032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186</a:t>
            </a:r>
          </a:p>
        </p:txBody>
      </p:sp>
      <p:sp>
        <p:nvSpPr>
          <p:cNvPr id="730140" name="Line 28"/>
          <p:cNvSpPr>
            <a:spLocks noChangeShapeType="1"/>
          </p:cNvSpPr>
          <p:nvPr/>
        </p:nvSpPr>
        <p:spPr bwMode="auto">
          <a:xfrm flipV="1">
            <a:off x="4004817" y="2062164"/>
            <a:ext cx="1008062" cy="5032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41" name="Line 29"/>
          <p:cNvSpPr>
            <a:spLocks noChangeShapeType="1"/>
          </p:cNvSpPr>
          <p:nvPr/>
        </p:nvSpPr>
        <p:spPr bwMode="auto">
          <a:xfrm>
            <a:off x="5517705" y="2062164"/>
            <a:ext cx="1008063" cy="5032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42" name="Oval 30"/>
          <p:cNvSpPr>
            <a:spLocks noChangeArrowheads="1"/>
          </p:cNvSpPr>
          <p:nvPr/>
        </p:nvSpPr>
        <p:spPr bwMode="auto">
          <a:xfrm>
            <a:off x="3574605" y="640557"/>
            <a:ext cx="504825" cy="5032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306</a:t>
            </a:r>
          </a:p>
        </p:txBody>
      </p:sp>
      <p:sp>
        <p:nvSpPr>
          <p:cNvPr id="730143" name="Line 31"/>
          <p:cNvSpPr>
            <a:spLocks noChangeShapeType="1"/>
          </p:cNvSpPr>
          <p:nvPr/>
        </p:nvSpPr>
        <p:spPr bwMode="auto">
          <a:xfrm flipH="1">
            <a:off x="2495104" y="836613"/>
            <a:ext cx="1081088" cy="7921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44" name="Line 32"/>
          <p:cNvSpPr>
            <a:spLocks noChangeShapeType="1"/>
          </p:cNvSpPr>
          <p:nvPr/>
        </p:nvSpPr>
        <p:spPr bwMode="auto">
          <a:xfrm>
            <a:off x="4079430" y="908051"/>
            <a:ext cx="1152525" cy="7921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0145" name="Text Box 33"/>
          <p:cNvSpPr txBox="1">
            <a:spLocks noChangeArrowheads="1"/>
          </p:cNvSpPr>
          <p:nvPr/>
        </p:nvSpPr>
        <p:spPr bwMode="auto">
          <a:xfrm>
            <a:off x="1631504" y="5589588"/>
            <a:ext cx="216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latin typeface="Times New Roman" panose="02020603050405020304" pitchFamily="18" charset="0"/>
              </a:rPr>
              <a:t>Round 7 </a:t>
            </a:r>
            <a:r>
              <a:rPr lang="en-US" altLang="zh-CN" sz="2400" b="1">
                <a:solidFill>
                  <a:srgbClr val="FF0000"/>
                </a:solidFill>
                <a:latin typeface="Times New Roman" panose="02020603050405020304" pitchFamily="18" charset="0"/>
              </a:rPr>
              <a:t>(final)</a:t>
            </a:r>
          </a:p>
        </p:txBody>
      </p:sp>
      <p:sp>
        <p:nvSpPr>
          <p:cNvPr id="2" name="标题 1"/>
          <p:cNvSpPr>
            <a:spLocks noGrp="1"/>
          </p:cNvSpPr>
          <p:nvPr>
            <p:ph type="title"/>
          </p:nvPr>
        </p:nvSpPr>
        <p:spPr/>
        <p:txBody>
          <a:bodyPr/>
          <a:lstStyle/>
          <a:p>
            <a:r>
              <a:rPr lang="zh-CN" altLang="en-US" dirty="0"/>
              <a:t>例题</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先序线索二叉树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31504" y="1555116"/>
            <a:ext cx="9335392" cy="4814568"/>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r>
              <a:rPr lang="en-US" altLang="zh-CN"/>
              <a:t>Huffman</a:t>
            </a:r>
            <a:r>
              <a:rPr lang="zh-CN" altLang="en-US"/>
              <a:t>编码</a:t>
            </a:r>
          </a:p>
        </p:txBody>
      </p:sp>
      <p:sp>
        <p:nvSpPr>
          <p:cNvPr id="732163" name="Rectangle 3"/>
          <p:cNvSpPr>
            <a:spLocks noGrp="1" noChangeArrowheads="1"/>
          </p:cNvSpPr>
          <p:nvPr>
            <p:ph type="body" idx="1"/>
          </p:nvPr>
        </p:nvSpPr>
        <p:spPr/>
        <p:txBody>
          <a:bodyPr/>
          <a:lstStyle/>
          <a:p>
            <a:r>
              <a:rPr lang="zh-CN" altLang="en-US" b="1" dirty="0"/>
              <a:t>编码：</a:t>
            </a:r>
            <a:r>
              <a:rPr lang="zh-CN" altLang="en-US" dirty="0"/>
              <a:t>等长编码</a:t>
            </a:r>
            <a:r>
              <a:rPr lang="en-US" altLang="zh-CN" dirty="0"/>
              <a:t>/</a:t>
            </a:r>
            <a:r>
              <a:rPr lang="zh-CN" altLang="en-US" dirty="0"/>
              <a:t>不等长编码</a:t>
            </a:r>
          </a:p>
          <a:p>
            <a:r>
              <a:rPr lang="zh-CN" altLang="en-US" b="1" dirty="0"/>
              <a:t>前缀编码：</a:t>
            </a:r>
            <a:r>
              <a:rPr lang="zh-CN" altLang="en-US" dirty="0"/>
              <a:t>若要设计长短不等的编码，则必须是任一个字符的编码抖不是另一个字符编码的前缀，这种编码叫做前缀编码</a:t>
            </a:r>
          </a:p>
          <a:p>
            <a:r>
              <a:rPr lang="en-US" altLang="zh-CN" b="1" dirty="0"/>
              <a:t>Huffman</a:t>
            </a:r>
            <a:r>
              <a:rPr lang="zh-CN" altLang="en-US" b="1" dirty="0"/>
              <a:t>编码：</a:t>
            </a:r>
            <a:r>
              <a:rPr lang="zh-CN" altLang="en-US" dirty="0"/>
              <a:t>以</a:t>
            </a:r>
            <a:r>
              <a:rPr lang="en-US" altLang="zh-CN" dirty="0"/>
              <a:t>n</a:t>
            </a:r>
            <a:r>
              <a:rPr lang="zh-CN" altLang="en-US" dirty="0"/>
              <a:t>种字符出现的频率做权，设计一棵赫夫曼树，由此得到的前缀编码称为</a:t>
            </a:r>
            <a:r>
              <a:rPr lang="en-US" altLang="zh-CN" dirty="0"/>
              <a:t>Huffman</a:t>
            </a:r>
            <a:r>
              <a:rPr lang="zh-CN" altLang="en-US" dirty="0"/>
              <a:t>编码</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2" name="Rectangle 4"/>
          <p:cNvSpPr>
            <a:spLocks noGrp="1" noChangeArrowheads="1"/>
          </p:cNvSpPr>
          <p:nvPr>
            <p:ph type="title"/>
          </p:nvPr>
        </p:nvSpPr>
        <p:spPr/>
        <p:txBody>
          <a:bodyPr/>
          <a:lstStyle/>
          <a:p>
            <a:r>
              <a:rPr lang="zh-CN" altLang="en-US"/>
              <a:t>例题</a:t>
            </a:r>
          </a:p>
        </p:txBody>
      </p:sp>
      <p:graphicFrame>
        <p:nvGraphicFramePr>
          <p:cNvPr id="734337" name="Group 129"/>
          <p:cNvGraphicFramePr>
            <a:graphicFrameLocks noGrp="1"/>
          </p:cNvGraphicFramePr>
          <p:nvPr/>
        </p:nvGraphicFramePr>
        <p:xfrm>
          <a:off x="7212014" y="549275"/>
          <a:ext cx="3348037" cy="2752728"/>
        </p:xfrm>
        <a:graphic>
          <a:graphicData uri="http://schemas.openxmlformats.org/drawingml/2006/table">
            <a:tbl>
              <a:tblPr>
                <a:tableStyleId>{5940675A-B579-460E-94D1-54222C63F5DA}</a:tableStyleId>
              </a:tblPr>
              <a:tblGrid>
                <a:gridCol w="795337">
                  <a:extLst>
                    <a:ext uri="{9D8B030D-6E8A-4147-A177-3AD203B41FA5}">
                      <a16:colId xmlns:a16="http://schemas.microsoft.com/office/drawing/2014/main" val="20000"/>
                    </a:ext>
                  </a:extLst>
                </a:gridCol>
                <a:gridCol w="766763">
                  <a:extLst>
                    <a:ext uri="{9D8B030D-6E8A-4147-A177-3AD203B41FA5}">
                      <a16:colId xmlns:a16="http://schemas.microsoft.com/office/drawing/2014/main" val="20001"/>
                    </a:ext>
                  </a:extLst>
                </a:gridCol>
                <a:gridCol w="993775">
                  <a:extLst>
                    <a:ext uri="{9D8B030D-6E8A-4147-A177-3AD203B41FA5}">
                      <a16:colId xmlns:a16="http://schemas.microsoft.com/office/drawing/2014/main" val="20002"/>
                    </a:ext>
                  </a:extLst>
                </a:gridCol>
                <a:gridCol w="792162">
                  <a:extLst>
                    <a:ext uri="{9D8B030D-6E8A-4147-A177-3AD203B41FA5}">
                      <a16:colId xmlns:a16="http://schemas.microsoft.com/office/drawing/2014/main" val="20003"/>
                    </a:ext>
                  </a:extLst>
                </a:gridCol>
              </a:tblGrid>
              <a:tr h="3063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dirty="0">
                          <a:ln>
                            <a:noFill/>
                          </a:ln>
                          <a:effectLst/>
                        </a:rPr>
                        <a:t>Letter</a:t>
                      </a:r>
                      <a:endParaRPr kumimoji="0" lang="en-US" altLang="zh-CN" sz="1700" b="0" i="0" u="none" strike="noStrike" cap="none" normalizeH="0" baseline="0" dirty="0">
                        <a:ln>
                          <a:noFill/>
                        </a:ln>
                        <a:solidFill>
                          <a:schemeClr val="bg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Freq</a:t>
                      </a:r>
                      <a:endParaRPr kumimoji="0" lang="en-US" altLang="zh-CN" sz="1700" b="0" i="0" u="none" strike="noStrike" cap="none" normalizeH="0" baseline="0">
                        <a:ln>
                          <a:noFill/>
                        </a:ln>
                        <a:solidFill>
                          <a:schemeClr val="bg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Code</a:t>
                      </a:r>
                      <a:endParaRPr kumimoji="0" lang="en-US" altLang="zh-CN" sz="1700" b="0" i="0" u="none" strike="noStrike" cap="none" normalizeH="0" baseline="0">
                        <a:ln>
                          <a:noFill/>
                        </a:ln>
                        <a:solidFill>
                          <a:schemeClr val="bg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Bits</a:t>
                      </a:r>
                      <a:endParaRPr kumimoji="0" lang="en-US" altLang="zh-CN" sz="1700" b="0" i="0" u="none" strike="noStrike" cap="none" normalizeH="0" baseline="0">
                        <a:ln>
                          <a:noFill/>
                        </a:ln>
                        <a:solidFill>
                          <a:schemeClr val="bg1"/>
                        </a:solidFill>
                        <a:effectLst/>
                        <a:latin typeface="Arial" panose="020B0604020202020204" pitchFamily="34" charset="0"/>
                        <a:ea typeface="黑体" panose="02010609060101010101" pitchFamily="2" charset="-122"/>
                      </a:endParaRPr>
                    </a:p>
                  </a:txBody>
                  <a:tcPr marL="36000" marR="36000" marT="18000" marB="18000" horzOverflow="overflow"/>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C</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32</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1110</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4</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extLst>
                  <a:ext uri="{0D108BD9-81ED-4DB2-BD59-A6C34878D82A}">
                    <a16:rowId xmlns:a16="http://schemas.microsoft.com/office/drawing/2014/main" val="10001"/>
                  </a:ext>
                </a:extLst>
              </a:tr>
              <a:tr h="3063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1" u="none" strike="noStrike" cap="none" normalizeH="0" baseline="0" dirty="0">
                          <a:ln>
                            <a:noFill/>
                          </a:ln>
                          <a:solidFill>
                            <a:srgbClr val="7030A0"/>
                          </a:solidFill>
                          <a:effectLst/>
                        </a:rPr>
                        <a:t>D</a:t>
                      </a:r>
                      <a:endParaRPr kumimoji="0" lang="en-US" altLang="zh-CN" sz="1700" b="1" i="0" u="none" strike="noStrike" cap="none" normalizeH="0" baseline="0" dirty="0">
                        <a:ln>
                          <a:noFill/>
                        </a:ln>
                        <a:solidFill>
                          <a:srgbClr val="7030A0"/>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1" u="none" strike="noStrike" cap="none" normalizeH="0" baseline="0" dirty="0">
                          <a:ln>
                            <a:noFill/>
                          </a:ln>
                          <a:solidFill>
                            <a:srgbClr val="7030A0"/>
                          </a:solidFill>
                          <a:effectLst/>
                        </a:rPr>
                        <a:t>42</a:t>
                      </a:r>
                      <a:endParaRPr kumimoji="0" lang="en-US" altLang="zh-CN" sz="1700" b="1" i="0" u="none" strike="noStrike" cap="none" normalizeH="0" baseline="0" dirty="0">
                        <a:ln>
                          <a:noFill/>
                        </a:ln>
                        <a:solidFill>
                          <a:srgbClr val="7030A0"/>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1" u="none" strike="noStrike" cap="none" normalizeH="0" baseline="0" dirty="0">
                          <a:ln>
                            <a:noFill/>
                          </a:ln>
                          <a:solidFill>
                            <a:srgbClr val="7030A0"/>
                          </a:solidFill>
                          <a:effectLst/>
                        </a:rPr>
                        <a:t>101</a:t>
                      </a:r>
                      <a:endParaRPr kumimoji="0" lang="en-US" altLang="zh-CN" sz="1700" b="1" i="0" u="none" strike="noStrike" cap="none" normalizeH="0" baseline="0" dirty="0">
                        <a:ln>
                          <a:noFill/>
                        </a:ln>
                        <a:solidFill>
                          <a:srgbClr val="7030A0"/>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b="1" u="none" strike="noStrike" cap="none" normalizeH="0" baseline="0" dirty="0">
                          <a:ln>
                            <a:noFill/>
                          </a:ln>
                          <a:solidFill>
                            <a:srgbClr val="7030A0"/>
                          </a:solidFill>
                          <a:effectLst/>
                        </a:rPr>
                        <a:t>3</a:t>
                      </a:r>
                      <a:endParaRPr kumimoji="0" lang="en-US" altLang="zh-CN" sz="1700" b="1" i="0" u="none" strike="noStrike" cap="none" normalizeH="0" baseline="0" dirty="0">
                        <a:ln>
                          <a:noFill/>
                        </a:ln>
                        <a:solidFill>
                          <a:srgbClr val="7030A0"/>
                        </a:solidFill>
                        <a:effectLst/>
                        <a:latin typeface="Arial" panose="020B0604020202020204" pitchFamily="34" charset="0"/>
                        <a:ea typeface="黑体" panose="02010609060101010101" pitchFamily="2" charset="-122"/>
                      </a:endParaRPr>
                    </a:p>
                  </a:txBody>
                  <a:tcPr marL="36000" marR="36000" marT="18000" marB="18000" horzOverflow="overflow"/>
                </a:tc>
                <a:extLst>
                  <a:ext uri="{0D108BD9-81ED-4DB2-BD59-A6C34878D82A}">
                    <a16:rowId xmlns:a16="http://schemas.microsoft.com/office/drawing/2014/main" val="10002"/>
                  </a:ext>
                </a:extLst>
              </a:tr>
              <a:tr h="3063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E</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120</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0</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1</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extLst>
                  <a:ext uri="{0D108BD9-81ED-4DB2-BD59-A6C34878D82A}">
                    <a16:rowId xmlns:a16="http://schemas.microsoft.com/office/drawing/2014/main" val="10003"/>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F</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24</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dirty="0">
                          <a:ln>
                            <a:noFill/>
                          </a:ln>
                          <a:effectLst/>
                        </a:rPr>
                        <a:t>11111</a:t>
                      </a:r>
                      <a:endParaRPr kumimoji="0" lang="en-US" altLang="zh-CN" sz="1700" b="0" i="0" u="none" strike="noStrike" cap="none" normalizeH="0" baseline="0" dirty="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dirty="0">
                          <a:ln>
                            <a:noFill/>
                          </a:ln>
                          <a:effectLst/>
                        </a:rPr>
                        <a:t>5</a:t>
                      </a:r>
                      <a:endParaRPr kumimoji="0" lang="en-US" altLang="zh-CN" sz="1700" b="0" i="0" u="none" strike="noStrike" cap="none" normalizeH="0" baseline="0" dirty="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extLst>
                  <a:ext uri="{0D108BD9-81ED-4DB2-BD59-A6C34878D82A}">
                    <a16:rowId xmlns:a16="http://schemas.microsoft.com/office/drawing/2014/main" val="10004"/>
                  </a:ext>
                </a:extLst>
              </a:tr>
              <a:tr h="3063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K</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7</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111101</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6</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extLst>
                  <a:ext uri="{0D108BD9-81ED-4DB2-BD59-A6C34878D82A}">
                    <a16:rowId xmlns:a16="http://schemas.microsoft.com/office/drawing/2014/main" val="10005"/>
                  </a:ext>
                </a:extLst>
              </a:tr>
              <a:tr h="3063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L</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42</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110</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3</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extLst>
                  <a:ext uri="{0D108BD9-81ED-4DB2-BD59-A6C34878D82A}">
                    <a16:rowId xmlns:a16="http://schemas.microsoft.com/office/drawing/2014/main" val="10006"/>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U</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37</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100</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3</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extLst>
                  <a:ext uri="{0D108BD9-81ED-4DB2-BD59-A6C34878D82A}">
                    <a16:rowId xmlns:a16="http://schemas.microsoft.com/office/drawing/2014/main" val="10007"/>
                  </a:ext>
                </a:extLst>
              </a:tr>
              <a:tr h="306388">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Z</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2</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a:ln>
                            <a:noFill/>
                          </a:ln>
                          <a:effectLst/>
                        </a:rPr>
                        <a:t>111100</a:t>
                      </a:r>
                      <a:endParaRPr kumimoji="0" lang="en-US" altLang="zh-CN" sz="1700" b="0" i="0" u="none" strike="noStrike" cap="none" normalizeH="0" baseline="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pPr>
                      <a:r>
                        <a:rPr kumimoji="0" lang="en-US" altLang="zh-CN" sz="1700" u="none" strike="noStrike" cap="none" normalizeH="0" baseline="0" dirty="0">
                          <a:ln>
                            <a:noFill/>
                          </a:ln>
                          <a:effectLst/>
                        </a:rPr>
                        <a:t>6</a:t>
                      </a:r>
                      <a:endParaRPr kumimoji="0" lang="en-US" altLang="zh-CN" sz="1700" b="0" i="0" u="none" strike="noStrike" cap="none" normalizeH="0" baseline="0" dirty="0">
                        <a:ln>
                          <a:noFill/>
                        </a:ln>
                        <a:solidFill>
                          <a:schemeClr val="tx1"/>
                        </a:solidFill>
                        <a:effectLst/>
                        <a:latin typeface="Arial" panose="020B0604020202020204" pitchFamily="34" charset="0"/>
                        <a:ea typeface="黑体" panose="02010609060101010101" pitchFamily="2" charset="-122"/>
                      </a:endParaRPr>
                    </a:p>
                  </a:txBody>
                  <a:tcPr marL="36000" marR="36000" marT="18000" marB="18000" horzOverflow="overflow"/>
                </a:tc>
                <a:extLst>
                  <a:ext uri="{0D108BD9-81ED-4DB2-BD59-A6C34878D82A}">
                    <a16:rowId xmlns:a16="http://schemas.microsoft.com/office/drawing/2014/main" val="10008"/>
                  </a:ext>
                </a:extLst>
              </a:tr>
            </a:tbl>
          </a:graphicData>
        </a:graphic>
      </p:graphicFrame>
      <p:sp>
        <p:nvSpPr>
          <p:cNvPr id="734289" name="Rectangle 81"/>
          <p:cNvSpPr>
            <a:spLocks noChangeArrowheads="1"/>
          </p:cNvSpPr>
          <p:nvPr/>
        </p:nvSpPr>
        <p:spPr bwMode="auto">
          <a:xfrm>
            <a:off x="6386513" y="6092825"/>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a:t>
            </a:r>
          </a:p>
          <a:p>
            <a:pPr algn="ctr"/>
            <a:r>
              <a:rPr lang="en-US" altLang="zh-CN" b="1">
                <a:latin typeface="Times New Roman" panose="02020603050405020304" pitchFamily="18" charset="0"/>
              </a:rPr>
              <a:t>Z</a:t>
            </a:r>
          </a:p>
        </p:txBody>
      </p:sp>
      <p:sp>
        <p:nvSpPr>
          <p:cNvPr id="734290" name="Rectangle 82"/>
          <p:cNvSpPr>
            <a:spLocks noChangeArrowheads="1"/>
          </p:cNvSpPr>
          <p:nvPr/>
        </p:nvSpPr>
        <p:spPr bwMode="auto">
          <a:xfrm>
            <a:off x="7250113" y="6092825"/>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7</a:t>
            </a:r>
          </a:p>
          <a:p>
            <a:pPr algn="ctr"/>
            <a:r>
              <a:rPr lang="en-US" altLang="zh-CN" b="1">
                <a:latin typeface="Times New Roman" panose="02020603050405020304" pitchFamily="18" charset="0"/>
              </a:rPr>
              <a:t>K</a:t>
            </a:r>
          </a:p>
        </p:txBody>
      </p:sp>
      <p:sp>
        <p:nvSpPr>
          <p:cNvPr id="734291" name="Rectangle 83"/>
          <p:cNvSpPr>
            <a:spLocks noChangeArrowheads="1"/>
          </p:cNvSpPr>
          <p:nvPr/>
        </p:nvSpPr>
        <p:spPr bwMode="auto">
          <a:xfrm>
            <a:off x="8112125" y="5227639"/>
            <a:ext cx="431800" cy="649287"/>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24</a:t>
            </a:r>
          </a:p>
          <a:p>
            <a:pPr algn="ctr"/>
            <a:r>
              <a:rPr lang="en-US" altLang="zh-CN" b="1">
                <a:latin typeface="Times New Roman" panose="02020603050405020304" pitchFamily="18" charset="0"/>
              </a:rPr>
              <a:t>F</a:t>
            </a:r>
          </a:p>
        </p:txBody>
      </p:sp>
      <p:sp>
        <p:nvSpPr>
          <p:cNvPr id="734292" name="Rectangle 84"/>
          <p:cNvSpPr>
            <a:spLocks noChangeArrowheads="1"/>
          </p:cNvSpPr>
          <p:nvPr/>
        </p:nvSpPr>
        <p:spPr bwMode="auto">
          <a:xfrm>
            <a:off x="5664200" y="4291014"/>
            <a:ext cx="431800" cy="649287"/>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32</a:t>
            </a:r>
          </a:p>
          <a:p>
            <a:pPr algn="ctr"/>
            <a:r>
              <a:rPr lang="en-US" altLang="zh-CN" b="1">
                <a:latin typeface="Times New Roman" panose="02020603050405020304" pitchFamily="18" charset="0"/>
              </a:rPr>
              <a:t>C</a:t>
            </a:r>
          </a:p>
        </p:txBody>
      </p:sp>
      <p:sp>
        <p:nvSpPr>
          <p:cNvPr id="734293" name="Rectangle 85"/>
          <p:cNvSpPr>
            <a:spLocks noChangeArrowheads="1"/>
          </p:cNvSpPr>
          <p:nvPr/>
        </p:nvSpPr>
        <p:spPr bwMode="auto">
          <a:xfrm>
            <a:off x="2854325" y="3430588"/>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37</a:t>
            </a:r>
          </a:p>
          <a:p>
            <a:pPr algn="ctr"/>
            <a:r>
              <a:rPr lang="en-US" altLang="zh-CN" b="1">
                <a:latin typeface="Times New Roman" panose="02020603050405020304" pitchFamily="18" charset="0"/>
              </a:rPr>
              <a:t>U</a:t>
            </a:r>
          </a:p>
        </p:txBody>
      </p:sp>
      <p:sp>
        <p:nvSpPr>
          <p:cNvPr id="734294" name="Rectangle 86"/>
          <p:cNvSpPr>
            <a:spLocks noChangeArrowheads="1"/>
          </p:cNvSpPr>
          <p:nvPr/>
        </p:nvSpPr>
        <p:spPr bwMode="auto">
          <a:xfrm>
            <a:off x="3790950" y="3430588"/>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D</a:t>
            </a:r>
          </a:p>
        </p:txBody>
      </p:sp>
      <p:sp>
        <p:nvSpPr>
          <p:cNvPr id="734295" name="Rectangle 87"/>
          <p:cNvSpPr>
            <a:spLocks noChangeArrowheads="1"/>
          </p:cNvSpPr>
          <p:nvPr/>
        </p:nvSpPr>
        <p:spPr bwMode="auto">
          <a:xfrm>
            <a:off x="4727575" y="3425825"/>
            <a:ext cx="431800" cy="649288"/>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42</a:t>
            </a:r>
          </a:p>
          <a:p>
            <a:pPr algn="ctr"/>
            <a:r>
              <a:rPr lang="en-US" altLang="zh-CN" b="1">
                <a:latin typeface="Times New Roman" panose="02020603050405020304" pitchFamily="18" charset="0"/>
              </a:rPr>
              <a:t>L</a:t>
            </a:r>
          </a:p>
        </p:txBody>
      </p:sp>
      <p:sp>
        <p:nvSpPr>
          <p:cNvPr id="734296" name="Rectangle 88"/>
          <p:cNvSpPr>
            <a:spLocks noChangeArrowheads="1"/>
          </p:cNvSpPr>
          <p:nvPr/>
        </p:nvSpPr>
        <p:spPr bwMode="auto">
          <a:xfrm>
            <a:off x="1846263" y="1701800"/>
            <a:ext cx="431800" cy="647700"/>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latin typeface="Times New Roman" panose="02020603050405020304" pitchFamily="18" charset="0"/>
              </a:rPr>
              <a:t>120</a:t>
            </a:r>
          </a:p>
          <a:p>
            <a:pPr algn="ctr"/>
            <a:r>
              <a:rPr lang="en-US" altLang="zh-CN" b="1">
                <a:latin typeface="Times New Roman" panose="02020603050405020304" pitchFamily="18" charset="0"/>
              </a:rPr>
              <a:t>E</a:t>
            </a:r>
          </a:p>
        </p:txBody>
      </p:sp>
      <p:sp>
        <p:nvSpPr>
          <p:cNvPr id="734297" name="Oval 89"/>
          <p:cNvSpPr>
            <a:spLocks noChangeArrowheads="1"/>
          </p:cNvSpPr>
          <p:nvPr/>
        </p:nvSpPr>
        <p:spPr bwMode="auto">
          <a:xfrm>
            <a:off x="6816726" y="5300664"/>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9</a:t>
            </a:r>
          </a:p>
        </p:txBody>
      </p:sp>
      <p:sp>
        <p:nvSpPr>
          <p:cNvPr id="734298" name="Line 90"/>
          <p:cNvSpPr>
            <a:spLocks noChangeShapeType="1"/>
          </p:cNvSpPr>
          <p:nvPr/>
        </p:nvSpPr>
        <p:spPr bwMode="auto">
          <a:xfrm flipH="1">
            <a:off x="6602414" y="5732463"/>
            <a:ext cx="287337" cy="361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299" name="Line 91"/>
          <p:cNvSpPr>
            <a:spLocks noChangeShapeType="1"/>
          </p:cNvSpPr>
          <p:nvPr/>
        </p:nvSpPr>
        <p:spPr bwMode="auto">
          <a:xfrm>
            <a:off x="7250113" y="5732463"/>
            <a:ext cx="215900" cy="3619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00" name="Oval 92"/>
          <p:cNvSpPr>
            <a:spLocks noChangeArrowheads="1"/>
          </p:cNvSpPr>
          <p:nvPr/>
        </p:nvSpPr>
        <p:spPr bwMode="auto">
          <a:xfrm>
            <a:off x="7535864" y="4364039"/>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33</a:t>
            </a:r>
          </a:p>
        </p:txBody>
      </p:sp>
      <p:sp>
        <p:nvSpPr>
          <p:cNvPr id="734301" name="Line 93"/>
          <p:cNvSpPr>
            <a:spLocks noChangeShapeType="1"/>
          </p:cNvSpPr>
          <p:nvPr/>
        </p:nvSpPr>
        <p:spPr bwMode="auto">
          <a:xfrm flipH="1">
            <a:off x="7175500" y="4795839"/>
            <a:ext cx="433388"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02" name="Line 94"/>
          <p:cNvSpPr>
            <a:spLocks noChangeShapeType="1"/>
          </p:cNvSpPr>
          <p:nvPr/>
        </p:nvSpPr>
        <p:spPr bwMode="auto">
          <a:xfrm>
            <a:off x="7967663" y="4795839"/>
            <a:ext cx="360362" cy="4333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03" name="Oval 95"/>
          <p:cNvSpPr>
            <a:spLocks noChangeArrowheads="1"/>
          </p:cNvSpPr>
          <p:nvPr/>
        </p:nvSpPr>
        <p:spPr bwMode="auto">
          <a:xfrm>
            <a:off x="6816726" y="3498851"/>
            <a:ext cx="504825" cy="504825"/>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65</a:t>
            </a:r>
          </a:p>
        </p:txBody>
      </p:sp>
      <p:sp>
        <p:nvSpPr>
          <p:cNvPr id="734304" name="Line 96"/>
          <p:cNvSpPr>
            <a:spLocks noChangeShapeType="1"/>
          </p:cNvSpPr>
          <p:nvPr/>
        </p:nvSpPr>
        <p:spPr bwMode="auto">
          <a:xfrm flipV="1">
            <a:off x="5880101" y="3787776"/>
            <a:ext cx="936625" cy="504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05" name="Line 97"/>
          <p:cNvSpPr>
            <a:spLocks noChangeShapeType="1"/>
          </p:cNvSpPr>
          <p:nvPr/>
        </p:nvSpPr>
        <p:spPr bwMode="auto">
          <a:xfrm>
            <a:off x="7319963" y="3859213"/>
            <a:ext cx="431800" cy="5064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06" name="Oval 98"/>
          <p:cNvSpPr>
            <a:spLocks noChangeArrowheads="1"/>
          </p:cNvSpPr>
          <p:nvPr/>
        </p:nvSpPr>
        <p:spPr bwMode="auto">
          <a:xfrm>
            <a:off x="3286126" y="2638425"/>
            <a:ext cx="504825" cy="5032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79</a:t>
            </a:r>
          </a:p>
        </p:txBody>
      </p:sp>
      <p:sp>
        <p:nvSpPr>
          <p:cNvPr id="734307" name="Line 99"/>
          <p:cNvSpPr>
            <a:spLocks noChangeShapeType="1"/>
          </p:cNvSpPr>
          <p:nvPr/>
        </p:nvSpPr>
        <p:spPr bwMode="auto">
          <a:xfrm flipH="1">
            <a:off x="2998789" y="2997200"/>
            <a:ext cx="287337"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08" name="Line 100"/>
          <p:cNvSpPr>
            <a:spLocks noChangeShapeType="1"/>
          </p:cNvSpPr>
          <p:nvPr/>
        </p:nvSpPr>
        <p:spPr bwMode="auto">
          <a:xfrm>
            <a:off x="3789364" y="2997200"/>
            <a:ext cx="288925"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09" name="Oval 101"/>
          <p:cNvSpPr>
            <a:spLocks noChangeArrowheads="1"/>
          </p:cNvSpPr>
          <p:nvPr/>
        </p:nvSpPr>
        <p:spPr bwMode="auto">
          <a:xfrm>
            <a:off x="5808664" y="2638425"/>
            <a:ext cx="504825" cy="503238"/>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107</a:t>
            </a:r>
          </a:p>
        </p:txBody>
      </p:sp>
      <p:sp>
        <p:nvSpPr>
          <p:cNvPr id="734310" name="Line 102"/>
          <p:cNvSpPr>
            <a:spLocks noChangeShapeType="1"/>
          </p:cNvSpPr>
          <p:nvPr/>
        </p:nvSpPr>
        <p:spPr bwMode="auto">
          <a:xfrm flipV="1">
            <a:off x="4872039" y="2998788"/>
            <a:ext cx="936625" cy="431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11" name="Line 103"/>
          <p:cNvSpPr>
            <a:spLocks noChangeShapeType="1"/>
          </p:cNvSpPr>
          <p:nvPr/>
        </p:nvSpPr>
        <p:spPr bwMode="auto">
          <a:xfrm>
            <a:off x="6311901" y="2998789"/>
            <a:ext cx="720725" cy="5032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12" name="Oval 104"/>
          <p:cNvSpPr>
            <a:spLocks noChangeArrowheads="1"/>
          </p:cNvSpPr>
          <p:nvPr/>
        </p:nvSpPr>
        <p:spPr bwMode="auto">
          <a:xfrm>
            <a:off x="4583114" y="1773239"/>
            <a:ext cx="504825" cy="503237"/>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186</a:t>
            </a:r>
          </a:p>
        </p:txBody>
      </p:sp>
      <p:sp>
        <p:nvSpPr>
          <p:cNvPr id="734313" name="Line 105"/>
          <p:cNvSpPr>
            <a:spLocks noChangeShapeType="1"/>
          </p:cNvSpPr>
          <p:nvPr/>
        </p:nvSpPr>
        <p:spPr bwMode="auto">
          <a:xfrm flipV="1">
            <a:off x="3575051" y="2133600"/>
            <a:ext cx="1008063" cy="5032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14" name="Line 106"/>
          <p:cNvSpPr>
            <a:spLocks noChangeShapeType="1"/>
          </p:cNvSpPr>
          <p:nvPr/>
        </p:nvSpPr>
        <p:spPr bwMode="auto">
          <a:xfrm>
            <a:off x="5087938" y="2133600"/>
            <a:ext cx="1008062" cy="5032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15" name="Oval 107"/>
          <p:cNvSpPr>
            <a:spLocks noChangeArrowheads="1"/>
          </p:cNvSpPr>
          <p:nvPr/>
        </p:nvSpPr>
        <p:spPr bwMode="auto">
          <a:xfrm>
            <a:off x="3146426" y="620714"/>
            <a:ext cx="504825" cy="503237"/>
          </a:xfrm>
          <a:prstGeom prst="ellipse">
            <a:avLst/>
          </a:prstGeom>
          <a:noFill/>
          <a:ln w="9525"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Times New Roman" panose="02020603050405020304" pitchFamily="18" charset="0"/>
              </a:rPr>
              <a:t>306</a:t>
            </a:r>
          </a:p>
        </p:txBody>
      </p:sp>
      <p:sp>
        <p:nvSpPr>
          <p:cNvPr id="734316" name="Line 108"/>
          <p:cNvSpPr>
            <a:spLocks noChangeShapeType="1"/>
          </p:cNvSpPr>
          <p:nvPr/>
        </p:nvSpPr>
        <p:spPr bwMode="auto">
          <a:xfrm flipH="1">
            <a:off x="2065339" y="908051"/>
            <a:ext cx="1081087" cy="7921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17" name="Line 109"/>
          <p:cNvSpPr>
            <a:spLocks noChangeShapeType="1"/>
          </p:cNvSpPr>
          <p:nvPr/>
        </p:nvSpPr>
        <p:spPr bwMode="auto">
          <a:xfrm>
            <a:off x="3649664" y="979488"/>
            <a:ext cx="1152525" cy="7921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4318" name="Text Box 110"/>
          <p:cNvSpPr txBox="1">
            <a:spLocks noChangeArrowheads="1"/>
          </p:cNvSpPr>
          <p:nvPr/>
        </p:nvSpPr>
        <p:spPr bwMode="auto">
          <a:xfrm>
            <a:off x="2257425" y="8572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FF0000"/>
                </a:solidFill>
                <a:latin typeface="Times New Roman" panose="02020603050405020304" pitchFamily="18" charset="0"/>
              </a:rPr>
              <a:t>0</a:t>
            </a:r>
          </a:p>
        </p:txBody>
      </p:sp>
      <p:sp>
        <p:nvSpPr>
          <p:cNvPr id="734319" name="Text Box 111"/>
          <p:cNvSpPr txBox="1">
            <a:spLocks noChangeArrowheads="1"/>
          </p:cNvSpPr>
          <p:nvPr/>
        </p:nvSpPr>
        <p:spPr bwMode="auto">
          <a:xfrm>
            <a:off x="3794125" y="19161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6600CC"/>
                </a:solidFill>
                <a:latin typeface="Times New Roman" panose="02020603050405020304" pitchFamily="18" charset="0"/>
              </a:rPr>
              <a:t>0</a:t>
            </a:r>
          </a:p>
        </p:txBody>
      </p:sp>
      <p:sp>
        <p:nvSpPr>
          <p:cNvPr id="734320" name="Text Box 112"/>
          <p:cNvSpPr txBox="1">
            <a:spLocks noChangeArrowheads="1"/>
          </p:cNvSpPr>
          <p:nvPr/>
        </p:nvSpPr>
        <p:spPr bwMode="auto">
          <a:xfrm>
            <a:off x="5162550" y="27082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FF0000"/>
                </a:solidFill>
                <a:latin typeface="Times New Roman" panose="02020603050405020304" pitchFamily="18" charset="0"/>
              </a:rPr>
              <a:t>0</a:t>
            </a:r>
          </a:p>
        </p:txBody>
      </p:sp>
      <p:sp>
        <p:nvSpPr>
          <p:cNvPr id="734321" name="Text Box 113"/>
          <p:cNvSpPr txBox="1">
            <a:spLocks noChangeArrowheads="1"/>
          </p:cNvSpPr>
          <p:nvPr/>
        </p:nvSpPr>
        <p:spPr bwMode="auto">
          <a:xfrm>
            <a:off x="6097588" y="3571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FF0000"/>
                </a:solidFill>
                <a:latin typeface="Times New Roman" panose="02020603050405020304" pitchFamily="18" charset="0"/>
              </a:rPr>
              <a:t>0</a:t>
            </a:r>
          </a:p>
        </p:txBody>
      </p:sp>
      <p:sp>
        <p:nvSpPr>
          <p:cNvPr id="734322" name="Text Box 114"/>
          <p:cNvSpPr txBox="1">
            <a:spLocks noChangeArrowheads="1"/>
          </p:cNvSpPr>
          <p:nvPr/>
        </p:nvSpPr>
        <p:spPr bwMode="auto">
          <a:xfrm>
            <a:off x="7034213" y="46529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FF0000"/>
                </a:solidFill>
                <a:latin typeface="Times New Roman" panose="02020603050405020304" pitchFamily="18" charset="0"/>
              </a:rPr>
              <a:t>0</a:t>
            </a:r>
          </a:p>
        </p:txBody>
      </p:sp>
      <p:sp>
        <p:nvSpPr>
          <p:cNvPr id="734323" name="Text Box 115"/>
          <p:cNvSpPr txBox="1">
            <a:spLocks noChangeArrowheads="1"/>
          </p:cNvSpPr>
          <p:nvPr/>
        </p:nvSpPr>
        <p:spPr bwMode="auto">
          <a:xfrm>
            <a:off x="4105275" y="8366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6600CC"/>
                </a:solidFill>
                <a:latin typeface="Times New Roman" panose="02020603050405020304" pitchFamily="18" charset="0"/>
              </a:rPr>
              <a:t>1</a:t>
            </a:r>
          </a:p>
        </p:txBody>
      </p:sp>
      <p:sp>
        <p:nvSpPr>
          <p:cNvPr id="734324" name="Text Box 116"/>
          <p:cNvSpPr txBox="1">
            <a:spLocks noChangeArrowheads="1"/>
          </p:cNvSpPr>
          <p:nvPr/>
        </p:nvSpPr>
        <p:spPr bwMode="auto">
          <a:xfrm>
            <a:off x="5473700" y="18907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solidFill>
                  <a:srgbClr val="FF0000"/>
                </a:solidFill>
                <a:latin typeface="Times New Roman" panose="02020603050405020304" pitchFamily="18" charset="0"/>
              </a:rPr>
              <a:t>1</a:t>
            </a:r>
          </a:p>
        </p:txBody>
      </p:sp>
      <p:sp>
        <p:nvSpPr>
          <p:cNvPr id="734325" name="Text Box 117"/>
          <p:cNvSpPr txBox="1">
            <a:spLocks noChangeArrowheads="1"/>
          </p:cNvSpPr>
          <p:nvPr/>
        </p:nvSpPr>
        <p:spPr bwMode="auto">
          <a:xfrm>
            <a:off x="6553200" y="27082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solidFill>
                  <a:srgbClr val="FF0000"/>
                </a:solidFill>
                <a:latin typeface="Times New Roman" panose="02020603050405020304" pitchFamily="18" charset="0"/>
              </a:rPr>
              <a:t>1</a:t>
            </a:r>
          </a:p>
        </p:txBody>
      </p:sp>
      <p:sp>
        <p:nvSpPr>
          <p:cNvPr id="734326" name="Text Box 118"/>
          <p:cNvSpPr txBox="1">
            <a:spLocks noChangeArrowheads="1"/>
          </p:cNvSpPr>
          <p:nvPr/>
        </p:nvSpPr>
        <p:spPr bwMode="auto">
          <a:xfrm>
            <a:off x="7466013" y="35718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solidFill>
                  <a:srgbClr val="FF0000"/>
                </a:solidFill>
                <a:latin typeface="Times New Roman" panose="02020603050405020304" pitchFamily="18" charset="0"/>
              </a:rPr>
              <a:t>1</a:t>
            </a:r>
          </a:p>
        </p:txBody>
      </p:sp>
      <p:sp>
        <p:nvSpPr>
          <p:cNvPr id="734327" name="Text Box 119"/>
          <p:cNvSpPr txBox="1">
            <a:spLocks noChangeArrowheads="1"/>
          </p:cNvSpPr>
          <p:nvPr/>
        </p:nvSpPr>
        <p:spPr bwMode="auto">
          <a:xfrm>
            <a:off x="8113713" y="457993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solidFill>
                  <a:srgbClr val="FF0000"/>
                </a:solidFill>
                <a:latin typeface="Times New Roman" panose="02020603050405020304" pitchFamily="18" charset="0"/>
              </a:rPr>
              <a:t>1</a:t>
            </a:r>
          </a:p>
        </p:txBody>
      </p:sp>
      <p:sp>
        <p:nvSpPr>
          <p:cNvPr id="734328" name="Text Box 120"/>
          <p:cNvSpPr txBox="1">
            <a:spLocks noChangeArrowheads="1"/>
          </p:cNvSpPr>
          <p:nvPr/>
        </p:nvSpPr>
        <p:spPr bwMode="auto">
          <a:xfrm>
            <a:off x="7418388" y="556418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solidFill>
                  <a:srgbClr val="FF0000"/>
                </a:solidFill>
                <a:latin typeface="Times New Roman" panose="02020603050405020304" pitchFamily="18" charset="0"/>
              </a:rPr>
              <a:t>1</a:t>
            </a:r>
          </a:p>
        </p:txBody>
      </p:sp>
      <p:sp>
        <p:nvSpPr>
          <p:cNvPr id="734329" name="Text Box 121"/>
          <p:cNvSpPr txBox="1">
            <a:spLocks noChangeArrowheads="1"/>
          </p:cNvSpPr>
          <p:nvPr/>
        </p:nvSpPr>
        <p:spPr bwMode="auto">
          <a:xfrm>
            <a:off x="6313488" y="556418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solidFill>
                  <a:srgbClr val="FF0000"/>
                </a:solidFill>
                <a:latin typeface="Times New Roman" panose="02020603050405020304" pitchFamily="18" charset="0"/>
              </a:rPr>
              <a:t>0</a:t>
            </a:r>
          </a:p>
        </p:txBody>
      </p:sp>
      <p:sp>
        <p:nvSpPr>
          <p:cNvPr id="734330" name="Text Box 122"/>
          <p:cNvSpPr txBox="1">
            <a:spLocks noChangeArrowheads="1"/>
          </p:cNvSpPr>
          <p:nvPr/>
        </p:nvSpPr>
        <p:spPr bwMode="auto">
          <a:xfrm>
            <a:off x="2663825" y="29003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FF0000"/>
                </a:solidFill>
                <a:latin typeface="Times New Roman" panose="02020603050405020304" pitchFamily="18" charset="0"/>
              </a:rPr>
              <a:t>0</a:t>
            </a:r>
          </a:p>
        </p:txBody>
      </p:sp>
      <p:sp>
        <p:nvSpPr>
          <p:cNvPr id="734331" name="Text Box 123"/>
          <p:cNvSpPr txBox="1">
            <a:spLocks noChangeArrowheads="1"/>
          </p:cNvSpPr>
          <p:nvPr/>
        </p:nvSpPr>
        <p:spPr bwMode="auto">
          <a:xfrm>
            <a:off x="4008438" y="29241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a:solidFill>
                  <a:srgbClr val="6600CC"/>
                </a:solidFill>
                <a:latin typeface="Times New Roman" panose="02020603050405020304" pitchFamily="18" charset="0"/>
              </a:rPr>
              <a:t>1</a:t>
            </a:r>
          </a:p>
        </p:txBody>
      </p:sp>
      <p:sp>
        <p:nvSpPr>
          <p:cNvPr id="734332" name="Line 124"/>
          <p:cNvSpPr>
            <a:spLocks noChangeShapeType="1"/>
          </p:cNvSpPr>
          <p:nvPr/>
        </p:nvSpPr>
        <p:spPr bwMode="auto">
          <a:xfrm flipH="1" flipV="1">
            <a:off x="4440238" y="1052514"/>
            <a:ext cx="2735262" cy="288925"/>
          </a:xfrm>
          <a:prstGeom prst="line">
            <a:avLst/>
          </a:prstGeom>
          <a:noFill/>
          <a:ln w="38100">
            <a:solidFill>
              <a:schemeClr val="tx1"/>
            </a:solidFill>
            <a:prstDash val="dash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小结</a:t>
            </a:r>
          </a:p>
        </p:txBody>
      </p:sp>
      <p:pic>
        <p:nvPicPr>
          <p:cNvPr id="5" name="内容占位符 4"/>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654358" y="1451122"/>
            <a:ext cx="11537642" cy="4916886"/>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r>
              <a:rPr lang="zh-CN" altLang="en-US"/>
              <a:t>习题</a:t>
            </a:r>
          </a:p>
        </p:txBody>
      </p:sp>
      <p:sp>
        <p:nvSpPr>
          <p:cNvPr id="736259" name="Rectangle 3"/>
          <p:cNvSpPr>
            <a:spLocks noGrp="1" noChangeArrowheads="1"/>
          </p:cNvSpPr>
          <p:nvPr>
            <p:ph type="body" idx="1"/>
          </p:nvPr>
        </p:nvSpPr>
        <p:spPr/>
        <p:txBody>
          <a:bodyPr/>
          <a:lstStyle/>
          <a:p>
            <a:r>
              <a:rPr lang="zh-CN" altLang="en-US"/>
              <a:t>某通讯系统只使用</a:t>
            </a:r>
            <a:r>
              <a:rPr lang="en-US" altLang="zh-CN"/>
              <a:t>8</a:t>
            </a:r>
            <a:r>
              <a:rPr lang="zh-CN" altLang="en-US"/>
              <a:t>种字符</a:t>
            </a:r>
            <a:r>
              <a:rPr lang="en-US" altLang="zh-CN"/>
              <a:t>a</a:t>
            </a:r>
            <a:r>
              <a:rPr lang="zh-CN" altLang="en-US"/>
              <a:t>、</a:t>
            </a:r>
            <a:r>
              <a:rPr lang="en-US" altLang="zh-CN"/>
              <a:t>b</a:t>
            </a:r>
            <a:r>
              <a:rPr lang="zh-CN" altLang="en-US"/>
              <a:t>、</a:t>
            </a:r>
            <a:r>
              <a:rPr lang="en-US" altLang="zh-CN"/>
              <a:t>c</a:t>
            </a:r>
            <a:r>
              <a:rPr lang="zh-CN" altLang="en-US"/>
              <a:t>、</a:t>
            </a:r>
            <a:r>
              <a:rPr lang="en-US" altLang="zh-CN"/>
              <a:t>d</a:t>
            </a:r>
            <a:r>
              <a:rPr lang="zh-CN" altLang="en-US"/>
              <a:t>、</a:t>
            </a:r>
            <a:r>
              <a:rPr lang="en-US" altLang="zh-CN"/>
              <a:t>e</a:t>
            </a:r>
            <a:r>
              <a:rPr lang="zh-CN" altLang="en-US"/>
              <a:t>、</a:t>
            </a:r>
            <a:r>
              <a:rPr lang="en-US" altLang="zh-CN"/>
              <a:t>f</a:t>
            </a:r>
            <a:r>
              <a:rPr lang="zh-CN" altLang="en-US"/>
              <a:t>、</a:t>
            </a:r>
            <a:r>
              <a:rPr lang="en-US" altLang="zh-CN"/>
              <a:t>g</a:t>
            </a:r>
            <a:r>
              <a:rPr lang="zh-CN" altLang="en-US"/>
              <a:t>、</a:t>
            </a:r>
            <a:r>
              <a:rPr lang="en-US" altLang="zh-CN"/>
              <a:t>h</a:t>
            </a:r>
            <a:r>
              <a:rPr lang="zh-CN" altLang="en-US"/>
              <a:t>，其使用频率是</a:t>
            </a:r>
            <a:r>
              <a:rPr lang="en-US" altLang="zh-CN"/>
              <a:t>0.05</a:t>
            </a:r>
            <a:r>
              <a:rPr lang="zh-CN" altLang="en-US"/>
              <a:t>、</a:t>
            </a:r>
            <a:r>
              <a:rPr lang="en-US" altLang="zh-CN"/>
              <a:t>0.29</a:t>
            </a:r>
            <a:r>
              <a:rPr lang="zh-CN" altLang="en-US"/>
              <a:t>、</a:t>
            </a:r>
            <a:r>
              <a:rPr lang="en-US" altLang="zh-CN"/>
              <a:t>0.07</a:t>
            </a:r>
            <a:r>
              <a:rPr lang="zh-CN" altLang="en-US"/>
              <a:t>、</a:t>
            </a:r>
            <a:r>
              <a:rPr lang="en-US" altLang="zh-CN"/>
              <a:t>0.08</a:t>
            </a:r>
            <a:r>
              <a:rPr lang="zh-CN" altLang="en-US"/>
              <a:t>、</a:t>
            </a:r>
            <a:r>
              <a:rPr lang="en-US" altLang="zh-CN"/>
              <a:t>0.14</a:t>
            </a:r>
            <a:r>
              <a:rPr lang="zh-CN" altLang="en-US"/>
              <a:t>、</a:t>
            </a:r>
            <a:r>
              <a:rPr lang="en-US" altLang="zh-CN"/>
              <a:t>0.23</a:t>
            </a:r>
            <a:r>
              <a:rPr lang="zh-CN" altLang="en-US"/>
              <a:t>、</a:t>
            </a:r>
            <a:r>
              <a:rPr lang="en-US" altLang="zh-CN"/>
              <a:t>0.03</a:t>
            </a:r>
            <a:r>
              <a:rPr lang="zh-CN" altLang="en-US"/>
              <a:t>、</a:t>
            </a:r>
            <a:r>
              <a:rPr lang="en-US" altLang="zh-CN"/>
              <a:t>0.11</a:t>
            </a:r>
            <a:r>
              <a:rPr lang="zh-CN" altLang="en-US"/>
              <a:t>。构造以字符使用频率为权值的</a:t>
            </a:r>
            <a:r>
              <a:rPr lang="en-US" altLang="zh-CN"/>
              <a:t>Huffman</a:t>
            </a:r>
            <a:r>
              <a:rPr lang="zh-CN" altLang="en-US"/>
              <a:t>树，并给出相应的</a:t>
            </a:r>
            <a:r>
              <a:rPr lang="en-US" altLang="zh-CN"/>
              <a:t>Huffman</a:t>
            </a:r>
            <a:r>
              <a:rPr lang="zh-CN" altLang="en-US"/>
              <a:t>编码。</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IV</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并查集</a:t>
            </a:r>
            <a:endParaRPr lang="en-US" altLang="zh-CN"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集合基本概念</a:t>
            </a:r>
          </a:p>
        </p:txBody>
      </p:sp>
      <p:sp>
        <p:nvSpPr>
          <p:cNvPr id="3" name="内容占位符 2"/>
          <p:cNvSpPr>
            <a:spLocks noGrp="1"/>
          </p:cNvSpPr>
          <p:nvPr>
            <p:ph idx="1"/>
          </p:nvPr>
        </p:nvSpPr>
        <p:spPr/>
        <p:txBody>
          <a:bodyPr/>
          <a:lstStyle/>
          <a:p>
            <a:r>
              <a:rPr lang="zh-CN" altLang="en-US" dirty="0"/>
              <a:t>集合是成员（对象或元素）的一个群集</a:t>
            </a:r>
            <a:endParaRPr lang="en-US" altLang="zh-CN" dirty="0"/>
          </a:p>
          <a:p>
            <a:pPr lvl="1"/>
            <a:r>
              <a:rPr lang="zh-CN" altLang="en-US" dirty="0"/>
              <a:t>集合中的成员可以是原子（单元素），也可以是集合</a:t>
            </a:r>
            <a:endParaRPr lang="en-US" altLang="zh-CN" dirty="0"/>
          </a:p>
          <a:p>
            <a:pPr lvl="1"/>
            <a:r>
              <a:rPr lang="zh-CN" altLang="en-US" dirty="0"/>
              <a:t>集合的成员必须互不相同</a:t>
            </a:r>
            <a:endParaRPr lang="en-US" altLang="zh-CN" dirty="0"/>
          </a:p>
          <a:p>
            <a:endParaRPr lang="en-US" altLang="zh-CN" dirty="0"/>
          </a:p>
          <a:p>
            <a:r>
              <a:rPr lang="zh-CN" altLang="en-US" dirty="0"/>
              <a:t>数据结构中所遇到的集合，其单元素通常是整数、字符、字符串或指针，且同一集合中所有成员具有相同的数据类型</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集合基本概念</a:t>
            </a:r>
          </a:p>
        </p:txBody>
      </p:sp>
      <p:sp>
        <p:nvSpPr>
          <p:cNvPr id="3" name="内容占位符 2"/>
          <p:cNvSpPr>
            <a:spLocks noGrp="1"/>
          </p:cNvSpPr>
          <p:nvPr>
            <p:ph idx="1"/>
          </p:nvPr>
        </p:nvSpPr>
        <p:spPr/>
        <p:txBody>
          <a:bodyPr/>
          <a:lstStyle/>
          <a:p>
            <a:r>
              <a:rPr lang="zh-CN" altLang="en-US" dirty="0"/>
              <a:t>集合数据结构的特殊性</a:t>
            </a:r>
            <a:endParaRPr lang="en-US" altLang="zh-CN" dirty="0"/>
          </a:p>
          <a:p>
            <a:pPr lvl="1"/>
            <a:r>
              <a:rPr lang="zh-CN" altLang="en-US" dirty="0"/>
              <a:t>集合元素的有序性</a:t>
            </a:r>
            <a:endParaRPr lang="en-US" altLang="zh-CN" dirty="0"/>
          </a:p>
          <a:p>
            <a:pPr lvl="2"/>
            <a:r>
              <a:rPr lang="zh-CN" altLang="en-US" dirty="0"/>
              <a:t>集合中的成员一般是无序的，因此必须对两个集合所有成员都比较后才能得出集合相等</a:t>
            </a:r>
            <a:endParaRPr lang="en-US" altLang="zh-CN" dirty="0"/>
          </a:p>
          <a:p>
            <a:pPr lvl="2"/>
            <a:r>
              <a:rPr lang="zh-CN" altLang="en-US" dirty="0"/>
              <a:t>为提高效率，常规定成员的顺序和成员比较的顺序</a:t>
            </a:r>
            <a:endParaRPr lang="en-US" altLang="zh-CN" dirty="0"/>
          </a:p>
          <a:p>
            <a:pPr lvl="3"/>
            <a:r>
              <a:rPr lang="zh-CN" altLang="en-US" dirty="0"/>
              <a:t>如设定集合中的单元素具有线性有序关系，此关系可记作“</a:t>
            </a:r>
            <a:r>
              <a:rPr lang="en-US" altLang="zh-CN" dirty="0"/>
              <a:t>&lt;”</a:t>
            </a:r>
            <a:r>
              <a:rPr lang="zh-CN" altLang="en-US" dirty="0"/>
              <a:t>，表示“优先于”或“小于”</a:t>
            </a:r>
          </a:p>
          <a:p>
            <a:pPr lvl="3"/>
            <a:r>
              <a:rPr lang="zh-CN" altLang="en-US" dirty="0"/>
              <a:t>现实中，整数、字符和字符串都有一个自然线性顺序，指针则可依据其在序列中安排的位置给予一个线性顺序</a:t>
            </a:r>
            <a:endParaRPr lang="en-US" altLang="zh-CN" dirty="0"/>
          </a:p>
          <a:p>
            <a:pPr lvl="1"/>
            <a:r>
              <a:rPr lang="zh-CN" altLang="en-US" dirty="0"/>
              <a:t>集合元素的实际性</a:t>
            </a:r>
            <a:endParaRPr lang="en-US" altLang="zh-CN" dirty="0"/>
          </a:p>
          <a:p>
            <a:pPr lvl="2"/>
            <a:r>
              <a:rPr lang="zh-CN" altLang="en-US" dirty="0"/>
              <a:t>集合元素可以是实际数据值，也可以是表示元素是否在集合中的指示信息</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集合基本概念</a:t>
            </a:r>
          </a:p>
        </p:txBody>
      </p:sp>
      <p:sp>
        <p:nvSpPr>
          <p:cNvPr id="3" name="内容占位符 2"/>
          <p:cNvSpPr>
            <a:spLocks noGrp="1"/>
          </p:cNvSpPr>
          <p:nvPr>
            <p:ph idx="1"/>
          </p:nvPr>
        </p:nvSpPr>
        <p:spPr/>
        <p:txBody>
          <a:bodyPr/>
          <a:lstStyle/>
          <a:p>
            <a:r>
              <a:rPr lang="zh-CN" altLang="en-US" dirty="0"/>
              <a:t>集合数据结构的特殊性</a:t>
            </a:r>
            <a:endParaRPr lang="en-US" altLang="zh-CN" dirty="0"/>
          </a:p>
          <a:p>
            <a:pPr lvl="1"/>
            <a:r>
              <a:rPr lang="zh-CN" altLang="en-US" dirty="0"/>
              <a:t>集合元素的重复性</a:t>
            </a:r>
            <a:endParaRPr lang="en-US" altLang="zh-CN" dirty="0"/>
          </a:p>
          <a:p>
            <a:pPr lvl="2"/>
            <a:r>
              <a:rPr lang="zh-CN" altLang="en-US" dirty="0"/>
              <a:t>数学上的集合要求元素不重复，实际中为解决重复元素问题，可以采用集合变体“多重集合”（</a:t>
            </a:r>
            <a:r>
              <a:rPr lang="en-US" altLang="zh-CN" dirty="0"/>
              <a:t>multiset</a:t>
            </a:r>
            <a:r>
              <a:rPr lang="zh-CN" altLang="en-US" dirty="0"/>
              <a:t>），又称包（</a:t>
            </a:r>
            <a:r>
              <a:rPr lang="en-US" altLang="zh-CN" dirty="0"/>
              <a:t>bag</a:t>
            </a:r>
            <a:r>
              <a:rPr lang="zh-CN" altLang="en-US" dirty="0"/>
              <a:t>）</a:t>
            </a:r>
            <a:endParaRPr lang="en-US" altLang="zh-CN" dirty="0"/>
          </a:p>
          <a:p>
            <a:r>
              <a:rPr lang="zh-CN" altLang="en-US" dirty="0"/>
              <a:t>集合的基本操作包括并、交、差、存在等</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2495600" y="4293096"/>
            <a:ext cx="7120745" cy="2139881"/>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集合基本概念</a:t>
            </a:r>
          </a:p>
        </p:txBody>
      </p:sp>
      <p:sp>
        <p:nvSpPr>
          <p:cNvPr id="3" name="内容占位符 2"/>
          <p:cNvSpPr>
            <a:spLocks noGrp="1"/>
          </p:cNvSpPr>
          <p:nvPr>
            <p:ph idx="1"/>
          </p:nvPr>
        </p:nvSpPr>
        <p:spPr/>
        <p:txBody>
          <a:bodyPr/>
          <a:lstStyle/>
          <a:p>
            <a:r>
              <a:rPr lang="zh-CN" altLang="en-US" dirty="0"/>
              <a:t>集合的抽象数据类型实现</a:t>
            </a:r>
            <a:endParaRPr lang="en-US" altLang="zh-CN" dirty="0"/>
          </a:p>
          <a:p>
            <a:pPr lvl="1"/>
            <a:r>
              <a:rPr lang="zh-CN" altLang="en-US" dirty="0"/>
              <a:t>位向量</a:t>
            </a:r>
            <a:endParaRPr lang="en-US" altLang="zh-CN" dirty="0"/>
          </a:p>
          <a:p>
            <a:pPr lvl="1"/>
            <a:r>
              <a:rPr lang="zh-CN" altLang="en-US" dirty="0"/>
              <a:t>有序链表</a:t>
            </a:r>
          </a:p>
        </p:txBody>
      </p:sp>
      <p:pic>
        <p:nvPicPr>
          <p:cNvPr id="4" name="图片 3"/>
          <p:cNvPicPr>
            <a:picLocks noChangeAspect="1"/>
          </p:cNvPicPr>
          <p:nvPr/>
        </p:nvPicPr>
        <p:blipFill>
          <a:blip r:embed="rId2"/>
          <a:stretch>
            <a:fillRect/>
          </a:stretch>
        </p:blipFill>
        <p:spPr>
          <a:xfrm>
            <a:off x="5268438" y="1772816"/>
            <a:ext cx="6212362" cy="2127688"/>
          </a:xfrm>
          <a:prstGeom prst="rect">
            <a:avLst/>
          </a:prstGeom>
        </p:spPr>
      </p:pic>
      <p:pic>
        <p:nvPicPr>
          <p:cNvPr id="5" name="图片 4"/>
          <p:cNvPicPr>
            <a:picLocks noChangeAspect="1"/>
          </p:cNvPicPr>
          <p:nvPr/>
        </p:nvPicPr>
        <p:blipFill>
          <a:blip r:embed="rId3"/>
          <a:stretch>
            <a:fillRect/>
          </a:stretch>
        </p:blipFill>
        <p:spPr>
          <a:xfrm>
            <a:off x="4511824" y="3637206"/>
            <a:ext cx="6852498" cy="2645893"/>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a:t>
            </a:r>
          </a:p>
        </p:txBody>
      </p:sp>
      <p:sp>
        <p:nvSpPr>
          <p:cNvPr id="3" name="内容占位符 2"/>
          <p:cNvSpPr>
            <a:spLocks noGrp="1"/>
          </p:cNvSpPr>
          <p:nvPr>
            <p:ph idx="1"/>
          </p:nvPr>
        </p:nvSpPr>
        <p:spPr/>
        <p:txBody>
          <a:bodyPr/>
          <a:lstStyle/>
          <a:p>
            <a:r>
              <a:rPr lang="en-US" altLang="zh-CN" dirty="0"/>
              <a:t>union-find set</a:t>
            </a:r>
            <a:r>
              <a:rPr lang="zh-CN" altLang="en-US" dirty="0"/>
              <a:t>，也称为</a:t>
            </a:r>
            <a:r>
              <a:rPr lang="en-US" altLang="zh-CN" dirty="0"/>
              <a:t>disjoint set</a:t>
            </a:r>
          </a:p>
          <a:p>
            <a:pPr lvl="1"/>
            <a:r>
              <a:rPr lang="zh-CN" altLang="en-US" dirty="0"/>
              <a:t>用于解决一类问题：将</a:t>
            </a:r>
            <a:r>
              <a:rPr lang="en-US" altLang="zh-CN" dirty="0"/>
              <a:t>n</a:t>
            </a:r>
            <a:r>
              <a:rPr lang="zh-CN" altLang="en-US" dirty="0"/>
              <a:t>个不同元素划分成一组不相交的集合；开始时每个元素自成一个集合，然后按一定规律将归于同一组元素的集合合并；期间需要反复查询某个元素归属于那个集合的运算</a:t>
            </a:r>
            <a:endParaRPr lang="en-US" altLang="zh-CN" dirty="0"/>
          </a:p>
          <a:p>
            <a:pPr lvl="1"/>
            <a:r>
              <a:rPr lang="zh-CN" altLang="en-US" dirty="0"/>
              <a:t>应用：等价类划分、</a:t>
            </a:r>
            <a:r>
              <a:rPr lang="en-US" altLang="zh-CN" dirty="0" err="1"/>
              <a:t>Kruskal</a:t>
            </a:r>
            <a:r>
              <a:rPr lang="zh-CN" altLang="en-US" dirty="0"/>
              <a:t>算法求图的最小生成树</a:t>
            </a:r>
          </a:p>
        </p:txBody>
      </p:sp>
    </p:spTree>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3198</Words>
  <Application>Microsoft Office PowerPoint</Application>
  <PresentationFormat>宽屏</PresentationFormat>
  <Paragraphs>530</Paragraphs>
  <Slides>118</Slides>
  <Notes>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118</vt:i4>
      </vt:variant>
    </vt:vector>
  </HeadingPairs>
  <TitlesOfParts>
    <vt:vector size="131" baseType="lpstr">
      <vt:lpstr>HiddenHorzOCR</vt:lpstr>
      <vt:lpstr>仿宋_GB2312</vt:lpstr>
      <vt:lpstr>黑体</vt:lpstr>
      <vt:lpstr>华文行楷</vt:lpstr>
      <vt:lpstr>宋体</vt:lpstr>
      <vt:lpstr>Arial</vt:lpstr>
      <vt:lpstr>Cambria Math</vt:lpstr>
      <vt:lpstr>Symbol</vt:lpstr>
      <vt:lpstr>Tahoma</vt:lpstr>
      <vt:lpstr>Times New Roman</vt:lpstr>
      <vt:lpstr>Wingdings</vt:lpstr>
      <vt:lpstr>Blueprint</vt:lpstr>
      <vt:lpstr>公式</vt:lpstr>
      <vt:lpstr>Data Structure</vt:lpstr>
      <vt:lpstr>Lecture 4</vt:lpstr>
      <vt:lpstr>Part I</vt:lpstr>
      <vt:lpstr>线索二叉树的定义</vt:lpstr>
      <vt:lpstr>线索二叉树的两种实现思路</vt:lpstr>
      <vt:lpstr>线索二叉树的两种实现思路</vt:lpstr>
      <vt:lpstr>线索二叉树的存储结构</vt:lpstr>
      <vt:lpstr>先序线索二叉树</vt:lpstr>
      <vt:lpstr>先序线索二叉树</vt:lpstr>
      <vt:lpstr>中序线索二叉树</vt:lpstr>
      <vt:lpstr>中序线索二叉树</vt:lpstr>
      <vt:lpstr>后序线索二叉树</vt:lpstr>
      <vt:lpstr>后序线索二叉树</vt:lpstr>
      <vt:lpstr>三种线索二叉树的对比</vt:lpstr>
      <vt:lpstr>小结</vt:lpstr>
      <vt:lpstr>中序线索化实现</vt:lpstr>
      <vt:lpstr>中序线索化实现</vt:lpstr>
      <vt:lpstr>前序线索化实现</vt:lpstr>
      <vt:lpstr>前序线索化实现</vt:lpstr>
      <vt:lpstr>前序线索化实现</vt:lpstr>
      <vt:lpstr>后序线索化实现</vt:lpstr>
      <vt:lpstr>小结</vt:lpstr>
      <vt:lpstr>中序线索二叉树找中序后继</vt:lpstr>
      <vt:lpstr>中序线索二叉树找中序后继</vt:lpstr>
      <vt:lpstr>中序线索二叉树找中序前驱</vt:lpstr>
      <vt:lpstr>中序线索二叉树找中序前驱</vt:lpstr>
      <vt:lpstr>先序线索二叉树找先序后继</vt:lpstr>
      <vt:lpstr>先序线索二叉树找先序前驱</vt:lpstr>
      <vt:lpstr>先序线索二叉树找先序前驱</vt:lpstr>
      <vt:lpstr>后序线索二叉树找后序前驱</vt:lpstr>
      <vt:lpstr>后序线索二叉树找后序后继</vt:lpstr>
      <vt:lpstr>后序线索二叉树找后序后继</vt:lpstr>
      <vt:lpstr>小结</vt:lpstr>
      <vt:lpstr>小结</vt:lpstr>
      <vt:lpstr>Part II</vt:lpstr>
      <vt:lpstr>树的定义</vt:lpstr>
      <vt:lpstr>树的常考性质</vt:lpstr>
      <vt:lpstr>树的常考性质</vt:lpstr>
      <vt:lpstr>树的常考性质</vt:lpstr>
      <vt:lpstr>树的常考性质</vt:lpstr>
      <vt:lpstr>树的常考性质</vt:lpstr>
      <vt:lpstr>树的常考性质</vt:lpstr>
      <vt:lpstr>例题</vt:lpstr>
      <vt:lpstr>例题答案</vt:lpstr>
      <vt:lpstr>小结</vt:lpstr>
      <vt:lpstr>树的存储结构</vt:lpstr>
      <vt:lpstr>父指针表示法</vt:lpstr>
      <vt:lpstr>父指针表示法</vt:lpstr>
      <vt:lpstr>父指针表示法</vt:lpstr>
      <vt:lpstr>父指针表示法</vt:lpstr>
      <vt:lpstr>父指针表示法</vt:lpstr>
      <vt:lpstr>孩子表示法</vt:lpstr>
      <vt:lpstr>孩子表示法</vt:lpstr>
      <vt:lpstr>孩子链表表示法</vt:lpstr>
      <vt:lpstr>孩子链表表示法</vt:lpstr>
      <vt:lpstr>左孩子右兄弟链表表示法</vt:lpstr>
      <vt:lpstr>左孩子右兄弟链表表示法</vt:lpstr>
      <vt:lpstr>左孩子右兄弟链表表示法</vt:lpstr>
      <vt:lpstr>普通树与二叉树的转换</vt:lpstr>
      <vt:lpstr>普通树与二叉树的转换</vt:lpstr>
      <vt:lpstr>普通树与二叉树的转换</vt:lpstr>
      <vt:lpstr>习题</vt:lpstr>
      <vt:lpstr>森林与二叉树的转换</vt:lpstr>
      <vt:lpstr>森林与二叉树的转换</vt:lpstr>
      <vt:lpstr>森林与二叉树的转换</vt:lpstr>
      <vt:lpstr>习题</vt:lpstr>
      <vt:lpstr>小结</vt:lpstr>
      <vt:lpstr>树与森林的遍历</vt:lpstr>
      <vt:lpstr>树的先根遍历</vt:lpstr>
      <vt:lpstr>树的后根遍历</vt:lpstr>
      <vt:lpstr>树的层次序遍历</vt:lpstr>
      <vt:lpstr>森林的先根遍历</vt:lpstr>
      <vt:lpstr>森林的先根遍历</vt:lpstr>
      <vt:lpstr>森林的后根遍历</vt:lpstr>
      <vt:lpstr>森林的后根遍历</vt:lpstr>
      <vt:lpstr>森林的深度优先遍历</vt:lpstr>
      <vt:lpstr>习题</vt:lpstr>
      <vt:lpstr>习题</vt:lpstr>
      <vt:lpstr>Part III</vt:lpstr>
      <vt:lpstr>Huffman树定义</vt:lpstr>
      <vt:lpstr>Huffman树定义</vt:lpstr>
      <vt:lpstr>Huffman树定义</vt:lpstr>
      <vt:lpstr>Huffman树构造算法</vt:lpstr>
      <vt:lpstr>例题</vt:lpstr>
      <vt:lpstr>例题</vt:lpstr>
      <vt:lpstr>例题</vt:lpstr>
      <vt:lpstr>例题</vt:lpstr>
      <vt:lpstr>例题</vt:lpstr>
      <vt:lpstr>例题</vt:lpstr>
      <vt:lpstr>Huffman编码</vt:lpstr>
      <vt:lpstr>例题</vt:lpstr>
      <vt:lpstr>小结</vt:lpstr>
      <vt:lpstr>习题</vt:lpstr>
      <vt:lpstr>Part IV</vt:lpstr>
      <vt:lpstr>集合基本概念</vt:lpstr>
      <vt:lpstr>集合基本概念</vt:lpstr>
      <vt:lpstr>集合基本概念</vt:lpstr>
      <vt:lpstr>集合基本概念</vt:lpstr>
      <vt:lpstr>并查集</vt:lpstr>
      <vt:lpstr>并查集</vt:lpstr>
      <vt:lpstr>并查集</vt:lpstr>
      <vt:lpstr>并查集实例</vt:lpstr>
      <vt:lpstr>并查集实例</vt:lpstr>
      <vt:lpstr>并查集实例</vt:lpstr>
      <vt:lpstr>并查集实例</vt:lpstr>
      <vt:lpstr>并查集的操作和改进</vt:lpstr>
      <vt:lpstr>并查集的操作和改进</vt:lpstr>
      <vt:lpstr>按树的结点个数合并</vt:lpstr>
      <vt:lpstr>按树的结点个数合并</vt:lpstr>
      <vt:lpstr>按树的高度合并</vt:lpstr>
      <vt:lpstr>压缩元素的路径长度</vt:lpstr>
      <vt:lpstr>并查集应用：等价类划分</vt:lpstr>
      <vt:lpstr>并查集应用：等价类划分</vt:lpstr>
      <vt:lpstr>并查集应用：等价类划分</vt:lpstr>
      <vt:lpstr>并查集应用：等价类划分</vt:lpstr>
      <vt:lpstr>习题</vt:lpstr>
      <vt:lpstr>习题</vt:lpstr>
      <vt:lpstr>Q &amp; A</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陈奕嘉</cp:lastModifiedBy>
  <cp:revision>1834</cp:revision>
  <dcterms:created xsi:type="dcterms:W3CDTF">2002-06-03T10:03:00Z</dcterms:created>
  <dcterms:modified xsi:type="dcterms:W3CDTF">2025-12-23T11:23:52Z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8FA86FC0B01D42CC8B5BFE69BFB72463_12</vt:lpwstr>
  </property>
  <property fmtid="{D5CDD505-2E9C-101B-9397-08002B2CF9AE}" pid="3" name="KSOProductBuildVer">
    <vt:lpwstr>2052-12.1.0.21541</vt:lpwstr>
  </property>
</Properties>
</file>